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312" r:id="rId2"/>
    <p:sldId id="322" r:id="rId3"/>
    <p:sldId id="285" r:id="rId4"/>
    <p:sldId id="286" r:id="rId5"/>
    <p:sldId id="287" r:id="rId6"/>
    <p:sldId id="288" r:id="rId7"/>
    <p:sldId id="289" r:id="rId8"/>
    <p:sldId id="309" r:id="rId9"/>
    <p:sldId id="310" r:id="rId10"/>
    <p:sldId id="290" r:id="rId11"/>
    <p:sldId id="314" r:id="rId12"/>
    <p:sldId id="315" r:id="rId13"/>
    <p:sldId id="316" r:id="rId14"/>
    <p:sldId id="317" r:id="rId15"/>
    <p:sldId id="318" r:id="rId16"/>
    <p:sldId id="319" r:id="rId17"/>
    <p:sldId id="320" r:id="rId18"/>
    <p:sldId id="321" r:id="rId19"/>
    <p:sldId id="291" r:id="rId20"/>
    <p:sldId id="292" r:id="rId21"/>
    <p:sldId id="293" r:id="rId22"/>
    <p:sldId id="294" r:id="rId23"/>
    <p:sldId id="295" r:id="rId24"/>
    <p:sldId id="296" r:id="rId25"/>
    <p:sldId id="297" r:id="rId26"/>
    <p:sldId id="298" r:id="rId27"/>
    <p:sldId id="299" r:id="rId28"/>
    <p:sldId id="300" r:id="rId29"/>
    <p:sldId id="323" r:id="rId30"/>
    <p:sldId id="301" r:id="rId31"/>
    <p:sldId id="302" r:id="rId32"/>
    <p:sldId id="303" r:id="rId33"/>
    <p:sldId id="304" r:id="rId34"/>
    <p:sldId id="305" r:id="rId35"/>
    <p:sldId id="306" r:id="rId36"/>
    <p:sldId id="307" r:id="rId37"/>
    <p:sldId id="308" r:id="rId38"/>
    <p:sldId id="311"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E95"/>
    <a:srgbClr val="9900CC"/>
    <a:srgbClr val="663300"/>
    <a:srgbClr val="FF0066"/>
    <a:srgbClr val="CC3300"/>
    <a:srgbClr val="336600"/>
    <a:srgbClr val="CCCC00"/>
    <a:srgbClr val="154343"/>
    <a:srgbClr val="2F4D0B"/>
    <a:srgbClr val="7C0A3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7"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8"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9"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90"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1"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92"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CDB4848C-C27E-4FFB-B4FE-594DD6398F43}" type="datetimeFigureOut">
              <a:rPr lang="tr-TR" smtClean="0"/>
              <a:pPr/>
              <a:t>13.1.2017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11" name="10 Slayt Numarası Yer Tutucusu"/>
          <p:cNvSpPr>
            <a:spLocks noGrp="1"/>
          </p:cNvSpPr>
          <p:nvPr>
            <p:ph type="sldNum" sz="quarter" idx="12"/>
          </p:nvPr>
        </p:nvSpPr>
        <p:spPr/>
        <p:txBody>
          <a:bodyPr/>
          <a:lstStyle>
            <a:extLst/>
          </a:lstStyle>
          <a:p>
            <a:fld id="{C9DDDA45-14A0-4ED0-913E-5672478C18D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DB4848C-C27E-4FFB-B4FE-594DD6398F43}" type="datetimeFigureOut">
              <a:rPr lang="tr-TR" smtClean="0"/>
              <a:pPr/>
              <a:t>13.1.2017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9DDDA45-14A0-4ED0-913E-5672478C18D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DB4848C-C27E-4FFB-B4FE-594DD6398F43}" type="datetimeFigureOut">
              <a:rPr lang="tr-TR" smtClean="0"/>
              <a:pPr/>
              <a:t>13.1.2017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9DDDA45-14A0-4ED0-913E-5672478C18D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DB4848C-C27E-4FFB-B4FE-594DD6398F43}" type="datetimeFigureOut">
              <a:rPr lang="tr-TR" smtClean="0"/>
              <a:pPr/>
              <a:t>13.1.2017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9DDDA45-14A0-4ED0-913E-5672478C18D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CDB4848C-C27E-4FFB-B4FE-594DD6398F43}" type="datetimeFigureOut">
              <a:rPr lang="tr-TR" smtClean="0"/>
              <a:pPr/>
              <a:t>13.1.2017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9DDDA45-14A0-4ED0-913E-5672478C18D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CDB4848C-C27E-4FFB-B4FE-594DD6398F43}" type="datetimeFigureOut">
              <a:rPr lang="tr-TR" smtClean="0"/>
              <a:pPr/>
              <a:t>13.1.2017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9DDDA45-14A0-4ED0-913E-5672478C18D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CDB4848C-C27E-4FFB-B4FE-594DD6398F43}" type="datetimeFigureOut">
              <a:rPr lang="tr-TR" smtClean="0"/>
              <a:pPr/>
              <a:t>13.1.2017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C9DDDA45-14A0-4ED0-913E-5672478C18D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CDB4848C-C27E-4FFB-B4FE-594DD6398F43}" type="datetimeFigureOut">
              <a:rPr lang="tr-TR" smtClean="0"/>
              <a:pPr/>
              <a:t>13.1.2017</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C9DDDA45-14A0-4ED0-913E-5672478C18D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CDB4848C-C27E-4FFB-B4FE-594DD6398F43}" type="datetimeFigureOut">
              <a:rPr lang="tr-TR" smtClean="0"/>
              <a:pPr/>
              <a:t>13.1.2017</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C9DDDA45-14A0-4ED0-913E-5672478C18D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CDB4848C-C27E-4FFB-B4FE-594DD6398F43}" type="datetimeFigureOut">
              <a:rPr lang="tr-TR" smtClean="0"/>
              <a:pPr/>
              <a:t>13.1.2017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9DDDA45-14A0-4ED0-913E-5672478C18D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CDB4848C-C27E-4FFB-B4FE-594DD6398F43}" type="datetimeFigureOut">
              <a:rPr lang="tr-TR" smtClean="0"/>
              <a:pPr/>
              <a:t>13.1.2017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9DDDA45-14A0-4ED0-913E-5672478C18D5}"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DB4848C-C27E-4FFB-B4FE-594DD6398F43}" type="datetimeFigureOut">
              <a:rPr lang="tr-TR" smtClean="0"/>
              <a:pPr/>
              <a:t>13.1.2017</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9DDDA45-14A0-4ED0-913E-5672478C18D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Asus\Desktop\2016-2017%20REHBERL&#304;K\videolar\tlf.mp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Asus\Desktop\2016-2017%20REHBERL&#304;K\videolar\tekno%20sosyal%20aile.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Asus\Desktop\2016-2017%20REHBERL&#304;K\videolar\videoplayback.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836712"/>
            <a:ext cx="8134672" cy="2952327"/>
          </a:xfrm>
        </p:spPr>
        <p:txBody>
          <a:bodyPr>
            <a:noAutofit/>
          </a:bodyPr>
          <a:lstStyle/>
          <a:p>
            <a:r>
              <a:rPr lang="tr-TR" sz="6600" dirty="0" smtClean="0">
                <a:solidFill>
                  <a:srgbClr val="9900CC"/>
                </a:solidFill>
              </a:rPr>
              <a:t>TEKNOLOJİ VE İNTERNET BAĞIMLILIĞI</a:t>
            </a:r>
            <a:endParaRPr lang="tr-TR" sz="6600" dirty="0">
              <a:solidFill>
                <a:srgbClr val="9900CC"/>
              </a:solidFill>
            </a:endParaRPr>
          </a:p>
        </p:txBody>
      </p:sp>
      <p:sp>
        <p:nvSpPr>
          <p:cNvPr id="3" name="2 Alt Başlık"/>
          <p:cNvSpPr>
            <a:spLocks noGrp="1"/>
          </p:cNvSpPr>
          <p:nvPr>
            <p:ph type="subTitle" idx="1"/>
          </p:nvPr>
        </p:nvSpPr>
        <p:spPr>
          <a:xfrm>
            <a:off x="1371600" y="4077072"/>
            <a:ext cx="6400800" cy="1561728"/>
          </a:xfrm>
        </p:spPr>
        <p:txBody>
          <a:bodyPr>
            <a:normAutofit fontScale="85000" lnSpcReduction="10000"/>
          </a:bodyPr>
          <a:lstStyle/>
          <a:p>
            <a:r>
              <a:rPr lang="tr-TR" sz="4800" b="1" dirty="0" smtClean="0">
                <a:solidFill>
                  <a:srgbClr val="7030A0"/>
                </a:solidFill>
              </a:rPr>
              <a:t>TUĞBA AYTAŞ</a:t>
            </a:r>
            <a:br>
              <a:rPr lang="tr-TR" sz="4800" b="1" dirty="0" smtClean="0">
                <a:solidFill>
                  <a:srgbClr val="7030A0"/>
                </a:solidFill>
              </a:rPr>
            </a:br>
            <a:r>
              <a:rPr lang="tr-TR" sz="4800" b="1" dirty="0" smtClean="0">
                <a:solidFill>
                  <a:srgbClr val="7030A0"/>
                </a:solidFill>
              </a:rPr>
              <a:t>REHBER ÖĞRETMEN</a:t>
            </a:r>
            <a:endParaRPr lang="tr-TR" sz="4800" b="1"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2 İçerik Yer Tutucusu"/>
          <p:cNvSpPr>
            <a:spLocks noGrp="1"/>
          </p:cNvSpPr>
          <p:nvPr>
            <p:ph idx="1"/>
          </p:nvPr>
        </p:nvSpPr>
        <p:spPr>
          <a:xfrm>
            <a:off x="395536" y="548680"/>
            <a:ext cx="8291264" cy="5577483"/>
          </a:xfrm>
        </p:spPr>
        <p:txBody>
          <a:bodyPr/>
          <a:lstStyle/>
          <a:p>
            <a:pPr>
              <a:buNone/>
            </a:pPr>
            <a:r>
              <a:rPr lang="tr-TR" b="1" u="sng" dirty="0" smtClean="0">
                <a:solidFill>
                  <a:schemeClr val="accent2"/>
                </a:solidFill>
              </a:rPr>
              <a:t>İNTERNET BAĞIMLILIĞI</a:t>
            </a:r>
          </a:p>
          <a:p>
            <a:pPr>
              <a:buNone/>
            </a:pPr>
            <a:r>
              <a:rPr lang="tr-TR" b="1" u="sng" dirty="0" smtClean="0">
                <a:solidFill>
                  <a:schemeClr val="accent2"/>
                </a:solidFill>
              </a:rPr>
              <a:t>TANIMI:</a:t>
            </a:r>
          </a:p>
          <a:p>
            <a:pPr>
              <a:buFont typeface="Wingdings" pitchFamily="2" charset="2"/>
              <a:buChar char="v"/>
            </a:pPr>
            <a:r>
              <a:rPr lang="tr-TR" dirty="0" smtClean="0">
                <a:solidFill>
                  <a:schemeClr val="accent2"/>
                </a:solidFill>
              </a:rPr>
              <a:t>90’lı yıllarda ortaya çıkan ve internete ulaşımın kısıtlandığı durumlarda yoğun kaygı ve endişe duyma gibi belirtilerle kendini gösteren bir bağımlılık türüdür.</a:t>
            </a:r>
          </a:p>
          <a:p>
            <a:endParaRPr lang="tr-TR" dirty="0"/>
          </a:p>
        </p:txBody>
      </p:sp>
      <p:pic>
        <p:nvPicPr>
          <p:cNvPr id="2097159" name="Picture 2" descr="İNTERNET BAĞIMLILIĞI ile ilgili görsel sonucu"/>
          <p:cNvPicPr>
            <a:picLocks noChangeAspect="1" noChangeArrowheads="1"/>
          </p:cNvPicPr>
          <p:nvPr/>
        </p:nvPicPr>
        <p:blipFill>
          <a:blip r:embed="rId2" cstate="print"/>
          <a:srcRect/>
          <a:stretch>
            <a:fillRect/>
          </a:stretch>
        </p:blipFill>
        <p:spPr bwMode="auto">
          <a:xfrm>
            <a:off x="4860032" y="3933056"/>
            <a:ext cx="3995936" cy="2568816"/>
          </a:xfrm>
          <a:prstGeom prst="rect">
            <a:avLst/>
          </a:prstGeom>
          <a:noFill/>
        </p:spPr>
      </p:pic>
      <p:pic>
        <p:nvPicPr>
          <p:cNvPr id="2097160" name="Picture 4" descr="İNTERNET BAĞIMLILIĞI ile ilgili görsel sonucu"/>
          <p:cNvPicPr>
            <a:picLocks noChangeAspect="1" noChangeArrowheads="1"/>
          </p:cNvPicPr>
          <p:nvPr/>
        </p:nvPicPr>
        <p:blipFill>
          <a:blip r:embed="rId3" cstate="print"/>
          <a:srcRect/>
          <a:stretch>
            <a:fillRect/>
          </a:stretch>
        </p:blipFill>
        <p:spPr bwMode="auto">
          <a:xfrm>
            <a:off x="539552" y="4365104"/>
            <a:ext cx="2483768" cy="204577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002060"/>
                </a:solidFill>
                <a:effectLst>
                  <a:outerShdw blurRad="38100" dist="38100" dir="2700000" algn="tl">
                    <a:srgbClr val="000000">
                      <a:alpha val="43137"/>
                    </a:srgbClr>
                  </a:outerShdw>
                </a:effectLst>
              </a:rPr>
              <a:t>İnternet Bağımlılığının Nedenleri</a:t>
            </a:r>
            <a:endParaRPr lang="tr-TR" dirty="0">
              <a:solidFill>
                <a:srgbClr val="00206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r>
              <a:rPr lang="tr-TR" dirty="0">
                <a:solidFill>
                  <a:srgbClr val="7030A0"/>
                </a:solidFill>
              </a:rPr>
              <a:t>Peki pek çok insan neden internet bağımlısı olmaktadır. Bunun pek çok açıklaması olabilmektedir. Bu bozukluğun temelinde genetik, </a:t>
            </a:r>
            <a:r>
              <a:rPr lang="tr-TR" dirty="0" err="1">
                <a:solidFill>
                  <a:srgbClr val="7030A0"/>
                </a:solidFill>
              </a:rPr>
              <a:t>nörokimyasal</a:t>
            </a:r>
            <a:r>
              <a:rPr lang="tr-TR" dirty="0">
                <a:solidFill>
                  <a:srgbClr val="7030A0"/>
                </a:solidFill>
              </a:rPr>
              <a:t> , sosyolojik ve psikolojik pek çok neden yatmaktadır. Psikolojik temeline bakıldığında internet bağımlılığına şu açıklamalar getirilmektedir: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764704"/>
            <a:ext cx="8352928" cy="5145435"/>
          </a:xfrm>
        </p:spPr>
        <p:txBody>
          <a:bodyPr/>
          <a:lstStyle/>
          <a:p>
            <a:r>
              <a:rPr lang="tr-TR" dirty="0">
                <a:solidFill>
                  <a:srgbClr val="7030A0"/>
                </a:solidFill>
              </a:rPr>
              <a:t>Bireyler içinde bulundukları aile ortamından memnun olmayarak, kendini </a:t>
            </a:r>
            <a:r>
              <a:rPr lang="tr-TR" dirty="0" smtClean="0">
                <a:solidFill>
                  <a:srgbClr val="7030A0"/>
                </a:solidFill>
              </a:rPr>
              <a:t>farklı, kendi istediği ailelerdenmiş </a:t>
            </a:r>
            <a:r>
              <a:rPr lang="tr-TR" dirty="0">
                <a:solidFill>
                  <a:srgbClr val="7030A0"/>
                </a:solidFill>
              </a:rPr>
              <a:t>gibi </a:t>
            </a:r>
            <a:r>
              <a:rPr lang="tr-TR" dirty="0" smtClean="0">
                <a:solidFill>
                  <a:srgbClr val="7030A0"/>
                </a:solidFill>
              </a:rPr>
              <a:t>gösterebilirler.</a:t>
            </a:r>
          </a:p>
          <a:p>
            <a:endParaRPr lang="tr-TR" dirty="0">
              <a:solidFill>
                <a:srgbClr val="7030A0"/>
              </a:solidFill>
            </a:endParaRPr>
          </a:p>
          <a:p>
            <a:r>
              <a:rPr lang="tr-TR" dirty="0" smtClean="0">
                <a:solidFill>
                  <a:srgbClr val="7030A0"/>
                </a:solidFill>
              </a:rPr>
              <a:t>Kendi </a:t>
            </a:r>
            <a:r>
              <a:rPr lang="tr-TR" dirty="0">
                <a:solidFill>
                  <a:srgbClr val="7030A0"/>
                </a:solidFill>
              </a:rPr>
              <a:t>ailelerinde görmek istedikleri davranışı bilgisayarlarına karşı gösterebilirler(özen, bakım v.s.)</a:t>
            </a:r>
          </a:p>
          <a:p>
            <a:endParaRPr lang="tr-TR" dirty="0"/>
          </a:p>
        </p:txBody>
      </p:sp>
      <p:pic>
        <p:nvPicPr>
          <p:cNvPr id="7170" name="Picture 2" descr="internet yalnızlık ile ilgili görsel sonucu"/>
          <p:cNvPicPr>
            <a:picLocks noChangeAspect="1" noChangeArrowheads="1"/>
          </p:cNvPicPr>
          <p:nvPr/>
        </p:nvPicPr>
        <p:blipFill>
          <a:blip r:embed="rId2" cstate="print"/>
          <a:srcRect/>
          <a:stretch>
            <a:fillRect/>
          </a:stretch>
        </p:blipFill>
        <p:spPr bwMode="auto">
          <a:xfrm>
            <a:off x="5004048" y="4274330"/>
            <a:ext cx="4139952" cy="258367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980728"/>
            <a:ext cx="8229600" cy="4525963"/>
          </a:xfrm>
        </p:spPr>
        <p:txBody>
          <a:bodyPr>
            <a:normAutofit/>
          </a:bodyPr>
          <a:lstStyle/>
          <a:p>
            <a:r>
              <a:rPr lang="tr-TR" dirty="0">
                <a:solidFill>
                  <a:srgbClr val="7030A0"/>
                </a:solidFill>
              </a:rPr>
              <a:t>Özellikle gençler ailelerine karşı öfkeli ise onların “iyi çocuk” olmaları isteğine tam tersi tepki </a:t>
            </a:r>
            <a:r>
              <a:rPr lang="tr-TR" dirty="0" smtClean="0">
                <a:solidFill>
                  <a:srgbClr val="7030A0"/>
                </a:solidFill>
              </a:rPr>
              <a:t>gösterebilirler.</a:t>
            </a:r>
          </a:p>
          <a:p>
            <a:endParaRPr lang="tr-TR" dirty="0">
              <a:solidFill>
                <a:srgbClr val="7030A0"/>
              </a:solidFill>
            </a:endParaRPr>
          </a:p>
          <a:p>
            <a:r>
              <a:rPr lang="tr-TR" dirty="0" smtClean="0">
                <a:solidFill>
                  <a:srgbClr val="7030A0"/>
                </a:solidFill>
              </a:rPr>
              <a:t>İnternette </a:t>
            </a:r>
            <a:r>
              <a:rPr lang="tr-TR" dirty="0">
                <a:solidFill>
                  <a:srgbClr val="7030A0"/>
                </a:solidFill>
              </a:rPr>
              <a:t>iken </a:t>
            </a:r>
            <a:r>
              <a:rPr lang="tr-TR" dirty="0" smtClean="0">
                <a:solidFill>
                  <a:srgbClr val="7030A0"/>
                </a:solidFill>
              </a:rPr>
              <a:t>başkaları </a:t>
            </a:r>
            <a:r>
              <a:rPr lang="tr-TR" dirty="0">
                <a:solidFill>
                  <a:srgbClr val="7030A0"/>
                </a:solidFill>
              </a:rPr>
              <a:t>tarafından aldıkları onay ise kendilik algılarını geliştiriyor ve güven ihtiyaçlarını karşılıyor olabilirler.</a:t>
            </a:r>
          </a:p>
          <a:p>
            <a:pPr>
              <a:buNone/>
            </a:pPr>
            <a:r>
              <a:rPr lang="tr-TR" dirty="0" smtClean="0"/>
              <a:t/>
            </a:r>
            <a:br>
              <a:rPr lang="tr-TR" dirty="0" smtClean="0"/>
            </a:br>
            <a:endParaRPr lang="tr-TR" dirty="0"/>
          </a:p>
        </p:txBody>
      </p:sp>
      <p:pic>
        <p:nvPicPr>
          <p:cNvPr id="6146" name="Picture 2" descr="internet bağımlılığı ile ilgili görsel sonucu"/>
          <p:cNvPicPr>
            <a:picLocks noChangeAspect="1" noChangeArrowheads="1"/>
          </p:cNvPicPr>
          <p:nvPr/>
        </p:nvPicPr>
        <p:blipFill>
          <a:blip r:embed="rId2" cstate="print"/>
          <a:srcRect/>
          <a:stretch>
            <a:fillRect/>
          </a:stretch>
        </p:blipFill>
        <p:spPr bwMode="auto">
          <a:xfrm>
            <a:off x="0" y="4381499"/>
            <a:ext cx="2857500" cy="24765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692696"/>
            <a:ext cx="5400600" cy="5544616"/>
          </a:xfrm>
        </p:spPr>
        <p:txBody>
          <a:bodyPr>
            <a:normAutofit fontScale="92500"/>
          </a:bodyPr>
          <a:lstStyle/>
          <a:p>
            <a:r>
              <a:rPr lang="tr-TR" dirty="0">
                <a:solidFill>
                  <a:srgbClr val="7030A0"/>
                </a:solidFill>
              </a:rPr>
              <a:t>İnternet kullanımı bilgiye hızlıca ulaşma, insanlarla iletişim kurma gibi sağladığı </a:t>
            </a:r>
            <a:r>
              <a:rPr lang="tr-TR" dirty="0" smtClean="0">
                <a:solidFill>
                  <a:srgbClr val="7030A0"/>
                </a:solidFill>
              </a:rPr>
              <a:t>olanaklar ile </a:t>
            </a:r>
            <a:r>
              <a:rPr lang="tr-TR" dirty="0">
                <a:solidFill>
                  <a:srgbClr val="7030A0"/>
                </a:solidFill>
              </a:rPr>
              <a:t>devam eden bir davranış </a:t>
            </a:r>
            <a:r>
              <a:rPr lang="tr-TR" dirty="0" smtClean="0">
                <a:solidFill>
                  <a:srgbClr val="7030A0"/>
                </a:solidFill>
              </a:rPr>
              <a:t>olabilir.</a:t>
            </a:r>
          </a:p>
          <a:p>
            <a:endParaRPr lang="tr-TR" dirty="0">
              <a:solidFill>
                <a:srgbClr val="7030A0"/>
              </a:solidFill>
            </a:endParaRPr>
          </a:p>
          <a:p>
            <a:r>
              <a:rPr lang="tr-TR" dirty="0" smtClean="0">
                <a:solidFill>
                  <a:srgbClr val="7030A0"/>
                </a:solidFill>
              </a:rPr>
              <a:t>Kişiler </a:t>
            </a:r>
            <a:r>
              <a:rPr lang="tr-TR" dirty="0">
                <a:solidFill>
                  <a:srgbClr val="7030A0"/>
                </a:solidFill>
              </a:rPr>
              <a:t>ailelerinde çözemedikleri sorunlar ve bu sorunları çözemeyip bunlardan kaçma nedeniyle internete yönelebilirler</a:t>
            </a:r>
            <a:r>
              <a:rPr lang="tr-TR" dirty="0" smtClean="0">
                <a:solidFill>
                  <a:srgbClr val="7030A0"/>
                </a:solidFill>
              </a:rPr>
              <a:t>.</a:t>
            </a:r>
            <a:r>
              <a:rPr lang="tr-TR" dirty="0" smtClean="0"/>
              <a:t/>
            </a:r>
            <a:br>
              <a:rPr lang="tr-TR" dirty="0" smtClean="0"/>
            </a:br>
            <a:endParaRPr lang="tr-TR" dirty="0"/>
          </a:p>
        </p:txBody>
      </p:sp>
      <p:pic>
        <p:nvPicPr>
          <p:cNvPr id="5122" name="Picture 2" descr="internet bağımlılığı ile ilgili görsel sonucu"/>
          <p:cNvPicPr>
            <a:picLocks noChangeAspect="1" noChangeArrowheads="1"/>
          </p:cNvPicPr>
          <p:nvPr/>
        </p:nvPicPr>
        <p:blipFill>
          <a:blip r:embed="rId2" cstate="print"/>
          <a:srcRect/>
          <a:stretch>
            <a:fillRect/>
          </a:stretch>
        </p:blipFill>
        <p:spPr bwMode="auto">
          <a:xfrm>
            <a:off x="5652120" y="692696"/>
            <a:ext cx="3491880" cy="51845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764704"/>
            <a:ext cx="8219256" cy="5361459"/>
          </a:xfrm>
        </p:spPr>
        <p:txBody>
          <a:bodyPr>
            <a:normAutofit/>
          </a:bodyPr>
          <a:lstStyle/>
          <a:p>
            <a:r>
              <a:rPr lang="tr-TR" dirty="0">
                <a:solidFill>
                  <a:srgbClr val="7030A0"/>
                </a:solidFill>
              </a:rPr>
              <a:t>B</a:t>
            </a:r>
            <a:r>
              <a:rPr lang="tr-TR" dirty="0" smtClean="0">
                <a:solidFill>
                  <a:srgbClr val="7030A0"/>
                </a:solidFill>
              </a:rPr>
              <a:t>ireyler </a:t>
            </a:r>
            <a:r>
              <a:rPr lang="tr-TR" dirty="0">
                <a:solidFill>
                  <a:srgbClr val="7030A0"/>
                </a:solidFill>
              </a:rPr>
              <a:t>interneti sorun çözmede ve arkadaş ilişkileri kurmada kullanan kişileri model alıp aynı davranışı </a:t>
            </a:r>
            <a:r>
              <a:rPr lang="tr-TR" dirty="0" smtClean="0">
                <a:solidFill>
                  <a:srgbClr val="7030A0"/>
                </a:solidFill>
              </a:rPr>
              <a:t>gösterebilir.</a:t>
            </a:r>
          </a:p>
          <a:p>
            <a:endParaRPr lang="tr-TR" dirty="0">
              <a:solidFill>
                <a:srgbClr val="7030A0"/>
              </a:solidFill>
            </a:endParaRPr>
          </a:p>
          <a:p>
            <a:r>
              <a:rPr lang="tr-TR" dirty="0" smtClean="0">
                <a:solidFill>
                  <a:srgbClr val="7030A0"/>
                </a:solidFill>
              </a:rPr>
              <a:t>Bireyin </a:t>
            </a:r>
            <a:r>
              <a:rPr lang="tr-TR" dirty="0">
                <a:solidFill>
                  <a:srgbClr val="7030A0"/>
                </a:solidFill>
              </a:rPr>
              <a:t>kendisinin ve sosyal çevresinin internete erişim kolaylığı olması internet bağımlılığı için risk faktörü olmaktadır. Buna benzer şekilde kişi arkadaşlarından internete aktif katılmasıyla ilgili baskılar alıyor ise ve sosyal çevresine ayak uydurmak adına interneti kullanıyor ise bozukluk geliştirmesi olasıdır.</a:t>
            </a:r>
          </a:p>
          <a:p>
            <a:endParaRPr lang="tr-TR" dirty="0">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836712"/>
            <a:ext cx="8147248" cy="5289451"/>
          </a:xfrm>
        </p:spPr>
        <p:txBody>
          <a:bodyPr>
            <a:normAutofit lnSpcReduction="10000"/>
          </a:bodyPr>
          <a:lstStyle/>
          <a:p>
            <a:r>
              <a:rPr lang="tr-TR" dirty="0">
                <a:solidFill>
                  <a:srgbClr val="7030A0"/>
                </a:solidFill>
              </a:rPr>
              <a:t>Kişinin sosyalleşme yeteneğinin olmaması tetikleyici bir </a:t>
            </a:r>
            <a:r>
              <a:rPr lang="tr-TR" dirty="0" smtClean="0">
                <a:solidFill>
                  <a:srgbClr val="7030A0"/>
                </a:solidFill>
              </a:rPr>
              <a:t>nedendir.</a:t>
            </a:r>
            <a:endParaRPr lang="tr-TR" dirty="0">
              <a:solidFill>
                <a:srgbClr val="7030A0"/>
              </a:solidFill>
            </a:endParaRPr>
          </a:p>
          <a:p>
            <a:endParaRPr lang="tr-TR" dirty="0" smtClean="0">
              <a:solidFill>
                <a:srgbClr val="7030A0"/>
              </a:solidFill>
            </a:endParaRPr>
          </a:p>
          <a:p>
            <a:r>
              <a:rPr lang="tr-TR" dirty="0" smtClean="0">
                <a:solidFill>
                  <a:srgbClr val="7030A0"/>
                </a:solidFill>
              </a:rPr>
              <a:t>Bireyin </a:t>
            </a:r>
            <a:r>
              <a:rPr lang="tr-TR" dirty="0">
                <a:solidFill>
                  <a:srgbClr val="7030A0"/>
                </a:solidFill>
              </a:rPr>
              <a:t>yoğun şekilde başkaları tarafından onay alma ihtiyacı , kendine güven eksikliği olması ve kendi kişilikleri ile </a:t>
            </a:r>
            <a:r>
              <a:rPr lang="tr-TR" dirty="0" smtClean="0">
                <a:solidFill>
                  <a:srgbClr val="7030A0"/>
                </a:solidFill>
              </a:rPr>
              <a:t>yanlış düşünceleri internet </a:t>
            </a:r>
            <a:r>
              <a:rPr lang="tr-TR" dirty="0">
                <a:solidFill>
                  <a:srgbClr val="7030A0"/>
                </a:solidFill>
              </a:rPr>
              <a:t>bağımlılığına neden olabilmektedir. İnternet bağımlısı olan bireylerin sıklıkla </a:t>
            </a:r>
            <a:r>
              <a:rPr lang="tr-TR" dirty="0" smtClean="0">
                <a:solidFill>
                  <a:srgbClr val="7030A0"/>
                </a:solidFill>
              </a:rPr>
              <a:t>sahip olduğu yanlış düşünceler:</a:t>
            </a:r>
            <a:endParaRPr lang="tr-TR" dirty="0">
              <a:solidFill>
                <a:srgbClr val="7030A0"/>
              </a:solidFill>
            </a:endParaRPr>
          </a:p>
          <a:p>
            <a:pPr>
              <a:buNone/>
            </a:pPr>
            <a:r>
              <a:rPr lang="tr-TR" dirty="0" smtClean="0"/>
              <a:t/>
            </a:r>
            <a:br>
              <a:rPr lang="tr-TR" dirty="0" smtClean="0"/>
            </a:b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88640"/>
            <a:ext cx="8219256" cy="5289451"/>
          </a:xfrm>
        </p:spPr>
        <p:txBody>
          <a:bodyPr/>
          <a:lstStyle/>
          <a:p>
            <a:r>
              <a:rPr lang="tr-TR" dirty="0">
                <a:solidFill>
                  <a:srgbClr val="7030A0"/>
                </a:solidFill>
              </a:rPr>
              <a:t>“Ben sadece internette iyiyim</a:t>
            </a:r>
            <a:r>
              <a:rPr lang="tr-TR" dirty="0" smtClean="0">
                <a:solidFill>
                  <a:srgbClr val="7030A0"/>
                </a:solidFill>
              </a:rPr>
              <a:t>.”</a:t>
            </a:r>
          </a:p>
          <a:p>
            <a:r>
              <a:rPr lang="tr-TR" dirty="0">
                <a:solidFill>
                  <a:srgbClr val="7030A0"/>
                </a:solidFill>
              </a:rPr>
              <a:t>“</a:t>
            </a:r>
            <a:r>
              <a:rPr lang="tr-TR" dirty="0" smtClean="0">
                <a:solidFill>
                  <a:srgbClr val="7030A0"/>
                </a:solidFill>
              </a:rPr>
              <a:t>İnternet </a:t>
            </a:r>
            <a:r>
              <a:rPr lang="tr-TR" dirty="0">
                <a:solidFill>
                  <a:srgbClr val="7030A0"/>
                </a:solidFill>
              </a:rPr>
              <a:t>dışında başarısız bir insanım</a:t>
            </a:r>
            <a:r>
              <a:rPr lang="tr-TR" dirty="0" smtClean="0">
                <a:solidFill>
                  <a:srgbClr val="7030A0"/>
                </a:solidFill>
              </a:rPr>
              <a:t>.”</a:t>
            </a:r>
          </a:p>
          <a:p>
            <a:r>
              <a:rPr lang="tr-TR" dirty="0">
                <a:solidFill>
                  <a:srgbClr val="7030A0"/>
                </a:solidFill>
              </a:rPr>
              <a:t>“İnternet dışındayken değersiz biriyim ama internete girince öyle değilim</a:t>
            </a:r>
            <a:r>
              <a:rPr lang="tr-TR" dirty="0" smtClean="0">
                <a:solidFill>
                  <a:srgbClr val="7030A0"/>
                </a:solidFill>
              </a:rPr>
              <a:t>.”</a:t>
            </a:r>
          </a:p>
          <a:p>
            <a:r>
              <a:rPr lang="tr-TR" dirty="0">
                <a:solidFill>
                  <a:srgbClr val="7030A0"/>
                </a:solidFill>
              </a:rPr>
              <a:t>“</a:t>
            </a:r>
            <a:r>
              <a:rPr lang="tr-TR" dirty="0" smtClean="0">
                <a:solidFill>
                  <a:srgbClr val="7030A0"/>
                </a:solidFill>
              </a:rPr>
              <a:t>İnternet </a:t>
            </a:r>
            <a:r>
              <a:rPr lang="tr-TR" dirty="0">
                <a:solidFill>
                  <a:srgbClr val="7030A0"/>
                </a:solidFill>
              </a:rPr>
              <a:t>benim saygı gördüğüm tek yer</a:t>
            </a:r>
            <a:r>
              <a:rPr lang="tr-TR" dirty="0" smtClean="0">
                <a:solidFill>
                  <a:srgbClr val="7030A0"/>
                </a:solidFill>
              </a:rPr>
              <a:t>.”</a:t>
            </a:r>
          </a:p>
          <a:p>
            <a:r>
              <a:rPr lang="tr-TR" dirty="0">
                <a:solidFill>
                  <a:srgbClr val="7030A0"/>
                </a:solidFill>
              </a:rPr>
              <a:t>“İnternette değilken kimse beni sevmiyor.”</a:t>
            </a:r>
          </a:p>
        </p:txBody>
      </p:sp>
      <p:pic>
        <p:nvPicPr>
          <p:cNvPr id="2050" name="Picture 2" descr="internet bağımlılığı ile ilgili görsel sonucu"/>
          <p:cNvPicPr>
            <a:picLocks noChangeAspect="1" noChangeArrowheads="1"/>
          </p:cNvPicPr>
          <p:nvPr/>
        </p:nvPicPr>
        <p:blipFill>
          <a:blip r:embed="rId2" cstate="print"/>
          <a:srcRect/>
          <a:stretch>
            <a:fillRect/>
          </a:stretch>
        </p:blipFill>
        <p:spPr bwMode="auto">
          <a:xfrm>
            <a:off x="1115616" y="3573016"/>
            <a:ext cx="7376095" cy="328498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20688"/>
            <a:ext cx="8219256" cy="5505475"/>
          </a:xfrm>
        </p:spPr>
        <p:txBody>
          <a:bodyPr/>
          <a:lstStyle/>
          <a:p>
            <a:r>
              <a:rPr lang="tr-TR" dirty="0">
                <a:solidFill>
                  <a:srgbClr val="7030A0"/>
                </a:solidFill>
              </a:rPr>
              <a:t>Görüldüğü gibi internet bağımlılığının tek bir nedeni yoktur, pek çok nedeni ve risk faktörü olabilmektedir. Hem fiziksel, hem psikolojik hem de sosyal açıdan pek çok olumsuz etkisi bulunan bu bozukluğun dikkatle değerlendirilmesi </a:t>
            </a:r>
            <a:r>
              <a:rPr lang="tr-TR" dirty="0" smtClean="0">
                <a:solidFill>
                  <a:srgbClr val="7030A0"/>
                </a:solidFill>
              </a:rPr>
              <a:t>gerekmektedir.</a:t>
            </a:r>
            <a:endParaRPr lang="tr-TR" dirty="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2 İçerik Yer Tutucusu"/>
          <p:cNvSpPr>
            <a:spLocks noGrp="1"/>
          </p:cNvSpPr>
          <p:nvPr>
            <p:ph idx="1"/>
          </p:nvPr>
        </p:nvSpPr>
        <p:spPr>
          <a:xfrm>
            <a:off x="539552" y="4365104"/>
            <a:ext cx="8301608" cy="2160240"/>
          </a:xfrm>
        </p:spPr>
        <p:txBody>
          <a:bodyPr>
            <a:normAutofit fontScale="89375"/>
          </a:bodyPr>
          <a:lstStyle/>
          <a:p>
            <a:r>
              <a:rPr lang="tr-TR" sz="4800" dirty="0" smtClean="0">
                <a:solidFill>
                  <a:srgbClr val="FF0066"/>
                </a:solidFill>
              </a:rPr>
              <a:t>Bu bağımlılık türü özellikle 12-18 yaş grubu için çok önemli bir risk unsurudur. </a:t>
            </a:r>
          </a:p>
          <a:p>
            <a:endParaRPr lang="tr-TR" dirty="0"/>
          </a:p>
        </p:txBody>
      </p:sp>
      <p:pic>
        <p:nvPicPr>
          <p:cNvPr id="2097161" name="Picture 2" descr="İNTERNET BAĞIMLILIĞI ile ilgili görsel sonucu"/>
          <p:cNvPicPr>
            <a:picLocks noChangeAspect="1" noChangeArrowheads="1"/>
          </p:cNvPicPr>
          <p:nvPr/>
        </p:nvPicPr>
        <p:blipFill>
          <a:blip r:embed="rId2" cstate="print"/>
          <a:srcRect/>
          <a:stretch>
            <a:fillRect/>
          </a:stretch>
        </p:blipFill>
        <p:spPr bwMode="auto">
          <a:xfrm>
            <a:off x="1403648" y="548680"/>
            <a:ext cx="6264696" cy="35082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tlf.mp4">
            <a:hlinkClick r:id="" action="ppaction://media"/>
          </p:cNvPr>
          <p:cNvPicPr>
            <a:picLocks noGrp="1" noRot="1" noChangeAspect="1"/>
          </p:cNvPicPr>
          <p:nvPr>
            <p:ph idx="1"/>
            <a:videoFile r:link="rId1"/>
          </p:nvPr>
        </p:nvPicPr>
        <p:blipFill>
          <a:blip r:embed="rId3" cstate="print"/>
          <a:stretch>
            <a:fillRect/>
          </a:stretch>
        </p:blipFill>
        <p:spPr>
          <a:xfrm>
            <a:off x="269875" y="0"/>
            <a:ext cx="8604250" cy="688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2 İçerik Yer Tutucusu"/>
          <p:cNvSpPr>
            <a:spLocks noGrp="1"/>
          </p:cNvSpPr>
          <p:nvPr>
            <p:ph idx="1"/>
          </p:nvPr>
        </p:nvSpPr>
        <p:spPr>
          <a:xfrm>
            <a:off x="323528" y="1196752"/>
            <a:ext cx="3960440" cy="4752528"/>
          </a:xfrm>
        </p:spPr>
        <p:txBody>
          <a:bodyPr>
            <a:normAutofit fontScale="80000" lnSpcReduction="20000"/>
          </a:bodyPr>
          <a:lstStyle/>
          <a:p>
            <a:pPr marL="342900" lvl="1" indent="-342900">
              <a:buFont typeface="Arial" pitchFamily="34" charset="0"/>
              <a:buChar char="•"/>
            </a:pPr>
            <a:r>
              <a:rPr lang="tr-TR" sz="3900" dirty="0" smtClean="0">
                <a:solidFill>
                  <a:srgbClr val="1F3E95"/>
                </a:solidFill>
              </a:rPr>
              <a:t>Eğlence amaçlı internet kullanımı ortalama olarak haftada </a:t>
            </a:r>
            <a:r>
              <a:rPr lang="tr-TR" sz="3900" b="1" dirty="0" smtClean="0">
                <a:solidFill>
                  <a:srgbClr val="1F3E95"/>
                </a:solidFill>
              </a:rPr>
              <a:t>2.5-5 saat, </a:t>
            </a:r>
            <a:r>
              <a:rPr lang="tr-TR" sz="3900" dirty="0" smtClean="0">
                <a:solidFill>
                  <a:srgbClr val="1F3E95"/>
                </a:solidFill>
              </a:rPr>
              <a:t>hastalık düzeyinde internet kullanımı ise haftalık </a:t>
            </a:r>
            <a:r>
              <a:rPr lang="tr-TR" sz="3900" b="1" dirty="0" smtClean="0">
                <a:solidFill>
                  <a:srgbClr val="1F3E95"/>
                </a:solidFill>
              </a:rPr>
              <a:t>40-80 saat </a:t>
            </a:r>
            <a:r>
              <a:rPr lang="tr-TR" sz="3900" dirty="0" smtClean="0">
                <a:solidFill>
                  <a:srgbClr val="1F3E95"/>
                </a:solidFill>
              </a:rPr>
              <a:t>arasında değişmektedir. </a:t>
            </a:r>
          </a:p>
          <a:p>
            <a:endParaRPr lang="tr-TR" dirty="0"/>
          </a:p>
        </p:txBody>
      </p:sp>
      <p:pic>
        <p:nvPicPr>
          <p:cNvPr id="2097162" name="Picture 2" descr="İNTERNET BAĞIMLILIĞI ile ilgili görsel sonucu"/>
          <p:cNvPicPr>
            <a:picLocks noChangeAspect="1" noChangeArrowheads="1"/>
          </p:cNvPicPr>
          <p:nvPr/>
        </p:nvPicPr>
        <p:blipFill>
          <a:blip r:embed="rId2" cstate="print"/>
          <a:srcRect/>
          <a:stretch>
            <a:fillRect/>
          </a:stretch>
        </p:blipFill>
        <p:spPr bwMode="auto">
          <a:xfrm>
            <a:off x="4325889" y="1052736"/>
            <a:ext cx="4818111" cy="468052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2 İçerik Yer Tutucusu"/>
          <p:cNvSpPr>
            <a:spLocks noGrp="1"/>
          </p:cNvSpPr>
          <p:nvPr>
            <p:ph idx="1"/>
          </p:nvPr>
        </p:nvSpPr>
        <p:spPr>
          <a:xfrm>
            <a:off x="467544" y="548680"/>
            <a:ext cx="7128792" cy="4525963"/>
          </a:xfrm>
        </p:spPr>
        <p:txBody>
          <a:bodyPr/>
          <a:lstStyle/>
          <a:p>
            <a:pPr>
              <a:buFont typeface="Wingdings" pitchFamily="2" charset="2"/>
              <a:buChar char="v"/>
            </a:pPr>
            <a:r>
              <a:rPr lang="tr-TR" u="sng" dirty="0" smtClean="0">
                <a:solidFill>
                  <a:srgbClr val="FF0066"/>
                </a:solidFill>
              </a:rPr>
              <a:t>Erkeklerde</a:t>
            </a:r>
            <a:r>
              <a:rPr lang="tr-TR" dirty="0" smtClean="0">
                <a:solidFill>
                  <a:schemeClr val="bg1"/>
                </a:solidFill>
              </a:rPr>
              <a:t> </a:t>
            </a:r>
            <a:r>
              <a:rPr lang="tr-TR" dirty="0" smtClean="0">
                <a:solidFill>
                  <a:schemeClr val="accent1"/>
                </a:solidFill>
              </a:rPr>
              <a:t>kızlara nazaran</a:t>
            </a:r>
            <a:r>
              <a:rPr lang="tr-TR" dirty="0" smtClean="0">
                <a:solidFill>
                  <a:schemeClr val="bg1"/>
                </a:solidFill>
              </a:rPr>
              <a:t> </a:t>
            </a:r>
          </a:p>
          <a:p>
            <a:pPr>
              <a:buNone/>
            </a:pPr>
            <a:r>
              <a:rPr lang="tr-TR" dirty="0" smtClean="0">
                <a:solidFill>
                  <a:srgbClr val="FFFF00"/>
                </a:solidFill>
              </a:rPr>
              <a:t>	</a:t>
            </a:r>
            <a:r>
              <a:rPr lang="tr-TR" u="sng" dirty="0" smtClean="0">
                <a:solidFill>
                  <a:srgbClr val="FF0066"/>
                </a:solidFill>
              </a:rPr>
              <a:t>2 ya da 3</a:t>
            </a:r>
            <a:r>
              <a:rPr lang="tr-TR" dirty="0" smtClean="0">
                <a:solidFill>
                  <a:schemeClr val="bg1"/>
                </a:solidFill>
              </a:rPr>
              <a:t> </a:t>
            </a:r>
            <a:r>
              <a:rPr lang="tr-TR" dirty="0" smtClean="0">
                <a:solidFill>
                  <a:schemeClr val="accent1"/>
                </a:solidFill>
              </a:rPr>
              <a:t>kat daha fazla görülmektedir. </a:t>
            </a:r>
          </a:p>
          <a:p>
            <a:endParaRPr lang="tr-TR" dirty="0"/>
          </a:p>
        </p:txBody>
      </p:sp>
      <p:pic>
        <p:nvPicPr>
          <p:cNvPr id="2097163" name="Picture 2" descr="İNTERNET BAĞIMLILIĞI ile ilgili görsel sonucu"/>
          <p:cNvPicPr>
            <a:picLocks noChangeAspect="1" noChangeArrowheads="1"/>
          </p:cNvPicPr>
          <p:nvPr/>
        </p:nvPicPr>
        <p:blipFill>
          <a:blip r:embed="rId2" cstate="print"/>
          <a:srcRect/>
          <a:stretch>
            <a:fillRect/>
          </a:stretch>
        </p:blipFill>
        <p:spPr bwMode="auto">
          <a:xfrm>
            <a:off x="2397332" y="2204863"/>
            <a:ext cx="6746667" cy="465313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2 İçerik Yer Tutucusu"/>
          <p:cNvSpPr>
            <a:spLocks noGrp="1"/>
          </p:cNvSpPr>
          <p:nvPr>
            <p:ph idx="1"/>
          </p:nvPr>
        </p:nvSpPr>
        <p:spPr>
          <a:xfrm>
            <a:off x="467544" y="1124744"/>
            <a:ext cx="8183880" cy="4187952"/>
          </a:xfrm>
        </p:spPr>
        <p:txBody>
          <a:bodyPr/>
          <a:lstStyle/>
          <a:p>
            <a:pPr>
              <a:lnSpc>
                <a:spcPct val="90000"/>
              </a:lnSpc>
              <a:buFont typeface="Wingdings" pitchFamily="2" charset="2"/>
              <a:buChar char="v"/>
            </a:pPr>
            <a:r>
              <a:rPr lang="tr-TR" b="1" u="sng" dirty="0" smtClean="0">
                <a:solidFill>
                  <a:srgbClr val="FF0066"/>
                </a:solidFill>
              </a:rPr>
              <a:t>Uyku döngüsü bozulur,</a:t>
            </a:r>
            <a:r>
              <a:rPr lang="tr-TR" dirty="0" smtClean="0">
                <a:solidFill>
                  <a:srgbClr val="000066"/>
                </a:solidFill>
              </a:rPr>
              <a:t> aşırı kahve ve kolalı içecekler tüketmeye başlayabilir.</a:t>
            </a:r>
          </a:p>
          <a:p>
            <a:pPr>
              <a:lnSpc>
                <a:spcPct val="90000"/>
              </a:lnSpc>
              <a:buNone/>
            </a:pPr>
            <a:endParaRPr lang="tr-TR" dirty="0" smtClean="0">
              <a:solidFill>
                <a:srgbClr val="000066"/>
              </a:solidFill>
            </a:endParaRPr>
          </a:p>
          <a:p>
            <a:pPr>
              <a:lnSpc>
                <a:spcPct val="90000"/>
              </a:lnSpc>
              <a:buFont typeface="Wingdings" pitchFamily="2" charset="2"/>
              <a:buChar char="v"/>
            </a:pPr>
            <a:r>
              <a:rPr lang="tr-TR" dirty="0" smtClean="0">
                <a:solidFill>
                  <a:srgbClr val="000066"/>
                </a:solidFill>
              </a:rPr>
              <a:t> </a:t>
            </a:r>
            <a:r>
              <a:rPr lang="tr-TR" b="1" dirty="0" smtClean="0">
                <a:solidFill>
                  <a:srgbClr val="FF0066"/>
                </a:solidFill>
              </a:rPr>
              <a:t>Fiziki aktivitenin</a:t>
            </a:r>
            <a:r>
              <a:rPr lang="tr-TR" dirty="0" smtClean="0">
                <a:solidFill>
                  <a:srgbClr val="000066"/>
                </a:solidFill>
              </a:rPr>
              <a:t> giderek azalmasına bağlı </a:t>
            </a:r>
            <a:r>
              <a:rPr lang="tr-TR" u="sng" dirty="0" err="1" smtClean="0">
                <a:solidFill>
                  <a:srgbClr val="000066"/>
                </a:solidFill>
              </a:rPr>
              <a:t>obezite</a:t>
            </a:r>
            <a:r>
              <a:rPr lang="tr-TR" u="sng" dirty="0" smtClean="0">
                <a:solidFill>
                  <a:srgbClr val="000066"/>
                </a:solidFill>
              </a:rPr>
              <a:t>, sırt ağrısı</a:t>
            </a:r>
            <a:r>
              <a:rPr lang="tr-TR" dirty="0" smtClean="0">
                <a:solidFill>
                  <a:srgbClr val="000066"/>
                </a:solidFill>
              </a:rPr>
              <a:t> ve </a:t>
            </a:r>
            <a:r>
              <a:rPr lang="tr-TR" u="sng" dirty="0" smtClean="0">
                <a:solidFill>
                  <a:srgbClr val="000066"/>
                </a:solidFill>
              </a:rPr>
              <a:t>vücut duruşu (</a:t>
            </a:r>
            <a:r>
              <a:rPr lang="tr-TR" u="sng" dirty="0" err="1" smtClean="0">
                <a:solidFill>
                  <a:srgbClr val="000066"/>
                </a:solidFill>
              </a:rPr>
              <a:t>postür</a:t>
            </a:r>
            <a:r>
              <a:rPr lang="tr-TR" u="sng" dirty="0" smtClean="0">
                <a:solidFill>
                  <a:srgbClr val="000066"/>
                </a:solidFill>
              </a:rPr>
              <a:t>) bozuklukları</a:t>
            </a:r>
            <a:r>
              <a:rPr lang="tr-TR" dirty="0" smtClean="0">
                <a:solidFill>
                  <a:srgbClr val="000066"/>
                </a:solidFill>
              </a:rPr>
              <a:t> gelişebilir.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1048592 İçerik Yer Tutucusu"/>
          <p:cNvSpPr>
            <a:spLocks noGrp="1"/>
          </p:cNvSpPr>
          <p:nvPr>
            <p:ph idx="1"/>
          </p:nvPr>
        </p:nvSpPr>
        <p:spPr>
          <a:xfrm>
            <a:off x="323528" y="692696"/>
            <a:ext cx="8229600" cy="4525963"/>
          </a:xfrm>
        </p:spPr>
        <p:txBody>
          <a:bodyPr/>
          <a:lstStyle/>
          <a:p>
            <a:r>
              <a:rPr lang="en-US" altLang="tr-TR" dirty="0" err="1"/>
              <a:t>Karpal</a:t>
            </a:r>
            <a:r>
              <a:rPr lang="en-US" altLang="tr-TR" dirty="0"/>
              <a:t> </a:t>
            </a:r>
            <a:r>
              <a:rPr lang="en-US" altLang="tr-TR" dirty="0" err="1"/>
              <a:t>Tünel</a:t>
            </a:r>
            <a:r>
              <a:rPr lang="en-US" altLang="tr-TR" dirty="0"/>
              <a:t> </a:t>
            </a:r>
            <a:r>
              <a:rPr lang="en-US" altLang="tr-TR" dirty="0" err="1"/>
              <a:t>Sendromu</a:t>
            </a:r>
            <a:r>
              <a:rPr lang="en-US" altLang="tr-TR" dirty="0"/>
              <a:t>: el </a:t>
            </a:r>
            <a:r>
              <a:rPr lang="en-US" altLang="tr-TR" dirty="0" err="1"/>
              <a:t>bileğinde</a:t>
            </a:r>
            <a:r>
              <a:rPr lang="en-US" altLang="tr-TR" dirty="0"/>
              <a:t> </a:t>
            </a:r>
            <a:r>
              <a:rPr lang="en-US" altLang="tr-TR" dirty="0" err="1"/>
              <a:t>görülen</a:t>
            </a:r>
            <a:r>
              <a:rPr lang="en-US" altLang="tr-TR" dirty="0"/>
              <a:t> </a:t>
            </a:r>
            <a:r>
              <a:rPr lang="en-US" altLang="tr-TR" dirty="0" err="1"/>
              <a:t>uyuşma</a:t>
            </a:r>
            <a:r>
              <a:rPr lang="en-US" altLang="tr-TR" dirty="0"/>
              <a:t>, </a:t>
            </a:r>
            <a:r>
              <a:rPr lang="en-US" altLang="tr-TR" dirty="0" err="1"/>
              <a:t>ağrı</a:t>
            </a:r>
            <a:r>
              <a:rPr lang="en-US" altLang="tr-TR" dirty="0"/>
              <a:t>, his </a:t>
            </a:r>
            <a:r>
              <a:rPr lang="en-US" altLang="tr-TR" dirty="0" err="1"/>
              <a:t>kaybı</a:t>
            </a:r>
            <a:r>
              <a:rPr lang="en-US" altLang="tr-TR" dirty="0"/>
              <a:t> </a:t>
            </a:r>
            <a:r>
              <a:rPr lang="en-US" altLang="tr-TR" dirty="0" err="1"/>
              <a:t>ve</a:t>
            </a:r>
            <a:r>
              <a:rPr lang="en-US" altLang="tr-TR" dirty="0"/>
              <a:t> </a:t>
            </a:r>
            <a:r>
              <a:rPr lang="en-US" altLang="tr-TR" dirty="0" err="1"/>
              <a:t>elde</a:t>
            </a:r>
            <a:r>
              <a:rPr lang="en-US" altLang="tr-TR" dirty="0"/>
              <a:t> </a:t>
            </a:r>
            <a:r>
              <a:rPr lang="en-US" altLang="tr-TR" dirty="0" err="1"/>
              <a:t>kuvvet</a:t>
            </a:r>
            <a:r>
              <a:rPr lang="en-US" altLang="tr-TR" dirty="0"/>
              <a:t> </a:t>
            </a:r>
            <a:r>
              <a:rPr lang="en-US" altLang="tr-TR" dirty="0" err="1"/>
              <a:t>kaybı</a:t>
            </a:r>
            <a:endParaRPr lang="tr-TR" dirty="0"/>
          </a:p>
          <a:p>
            <a:r>
              <a:rPr lang="en-US" altLang="tr-TR" dirty="0" err="1"/>
              <a:t>Gözlerde</a:t>
            </a:r>
            <a:r>
              <a:rPr lang="en-US" altLang="tr-TR" dirty="0"/>
              <a:t> </a:t>
            </a:r>
            <a:r>
              <a:rPr lang="en-US" altLang="tr-TR" dirty="0" err="1"/>
              <a:t>kuruluk</a:t>
            </a:r>
            <a:endParaRPr lang="tr-TR" dirty="0"/>
          </a:p>
          <a:p>
            <a:r>
              <a:rPr lang="en-US" altLang="tr-TR" dirty="0" err="1"/>
              <a:t>Migren</a:t>
            </a:r>
            <a:r>
              <a:rPr lang="en-US" altLang="tr-TR" dirty="0"/>
              <a:t> </a:t>
            </a:r>
            <a:r>
              <a:rPr lang="en-US" altLang="tr-TR" dirty="0" err="1"/>
              <a:t>ağrıları</a:t>
            </a:r>
            <a:endParaRPr lang="tr-TR" dirty="0"/>
          </a:p>
          <a:p>
            <a:r>
              <a:rPr lang="tr-TR" altLang="tr-TR" dirty="0"/>
              <a:t>Öğün</a:t>
            </a:r>
            <a:r>
              <a:rPr lang="en-US" altLang="tr-TR" dirty="0"/>
              <a:t> </a:t>
            </a:r>
            <a:r>
              <a:rPr lang="en-US" altLang="tr-TR" dirty="0" err="1"/>
              <a:t>atlama</a:t>
            </a:r>
            <a:r>
              <a:rPr lang="en-US" altLang="tr-TR" dirty="0"/>
              <a:t>, </a:t>
            </a:r>
            <a:r>
              <a:rPr lang="en-US" altLang="tr-TR" dirty="0" err="1"/>
              <a:t>beslenme</a:t>
            </a:r>
            <a:r>
              <a:rPr lang="en-US" altLang="tr-TR" dirty="0"/>
              <a:t> </a:t>
            </a:r>
            <a:r>
              <a:rPr lang="en-US" altLang="tr-TR" dirty="0" err="1"/>
              <a:t>düzensizliği</a:t>
            </a:r>
            <a:endParaRPr lang="tr-TR" dirty="0"/>
          </a:p>
        </p:txBody>
      </p:sp>
      <p:pic>
        <p:nvPicPr>
          <p:cNvPr id="2097153" name="2097152 Resim"/>
          <p:cNvPicPr>
            <a:picLocks/>
          </p:cNvPicPr>
          <p:nvPr/>
        </p:nvPicPr>
        <p:blipFill>
          <a:blip r:embed="rId2" cstate="print"/>
          <a:stretch>
            <a:fillRect/>
          </a:stretch>
        </p:blipFill>
        <p:spPr>
          <a:xfrm>
            <a:off x="3440045" y="3736541"/>
            <a:ext cx="4821156" cy="245740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2 İçerik Yer Tutucusu"/>
          <p:cNvSpPr>
            <a:spLocks noGrp="1"/>
          </p:cNvSpPr>
          <p:nvPr>
            <p:ph idx="1"/>
          </p:nvPr>
        </p:nvSpPr>
        <p:spPr>
          <a:xfrm>
            <a:off x="467544" y="908720"/>
            <a:ext cx="8229600" cy="4525963"/>
          </a:xfrm>
        </p:spPr>
        <p:txBody>
          <a:bodyPr/>
          <a:lstStyle/>
          <a:p>
            <a:pPr marL="609600" indent="-609600">
              <a:buNone/>
            </a:pPr>
            <a:r>
              <a:rPr lang="tr-TR" b="1" u="sng" dirty="0" smtClean="0">
                <a:solidFill>
                  <a:srgbClr val="000066"/>
                </a:solidFill>
              </a:rPr>
              <a:t>Aşırı internet kullanan</a:t>
            </a:r>
          </a:p>
          <a:p>
            <a:pPr marL="609600" indent="-609600">
              <a:buNone/>
            </a:pPr>
            <a:r>
              <a:rPr lang="tr-TR" b="1" u="sng" dirty="0" smtClean="0">
                <a:solidFill>
                  <a:srgbClr val="000066"/>
                </a:solidFill>
              </a:rPr>
              <a:t>bireyler incelendiğinde</a:t>
            </a:r>
            <a:r>
              <a:rPr lang="tr-TR" b="1" u="sng" dirty="0" smtClean="0">
                <a:solidFill>
                  <a:srgbClr val="000066"/>
                </a:solidFill>
              </a:rPr>
              <a:t>;</a:t>
            </a:r>
          </a:p>
          <a:p>
            <a:pPr marL="609600" indent="-609600">
              <a:buNone/>
            </a:pPr>
            <a:endParaRPr lang="tr-TR" b="1" u="sng" dirty="0" smtClean="0">
              <a:solidFill>
                <a:srgbClr val="000066"/>
              </a:solidFill>
            </a:endParaRPr>
          </a:p>
          <a:p>
            <a:pPr marL="609600" indent="-609600">
              <a:buFontTx/>
              <a:buAutoNum type="arabicPeriod"/>
            </a:pPr>
            <a:r>
              <a:rPr lang="tr-TR" dirty="0" smtClean="0">
                <a:solidFill>
                  <a:srgbClr val="9900CC"/>
                </a:solidFill>
              </a:rPr>
              <a:t>Sosyal ilişki kurmakta zorlandıkları,</a:t>
            </a:r>
          </a:p>
          <a:p>
            <a:pPr marL="609600" indent="-609600">
              <a:buFontTx/>
              <a:buAutoNum type="arabicPeriod"/>
            </a:pPr>
            <a:r>
              <a:rPr lang="tr-TR" dirty="0" smtClean="0">
                <a:solidFill>
                  <a:srgbClr val="9900CC"/>
                </a:solidFill>
              </a:rPr>
              <a:t>Yabancılarla iletişime girmenin bu kişilerdeki </a:t>
            </a:r>
            <a:r>
              <a:rPr lang="tr-TR" dirty="0" smtClean="0">
                <a:solidFill>
                  <a:srgbClr val="9900CC"/>
                </a:solidFill>
              </a:rPr>
              <a:t>kaygı </a:t>
            </a:r>
            <a:r>
              <a:rPr lang="tr-TR" dirty="0" smtClean="0">
                <a:solidFill>
                  <a:srgbClr val="9900CC"/>
                </a:solidFill>
              </a:rPr>
              <a:t>düzeylerini belirgin derecede artırdığı,</a:t>
            </a:r>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2 İçerik Yer Tutucusu"/>
          <p:cNvSpPr>
            <a:spLocks noGrp="1"/>
          </p:cNvSpPr>
          <p:nvPr>
            <p:ph idx="1"/>
          </p:nvPr>
        </p:nvSpPr>
        <p:spPr/>
        <p:txBody>
          <a:bodyPr/>
          <a:lstStyle/>
          <a:p>
            <a:pPr marL="514350" indent="-514350">
              <a:buAutoNum type="arabicPeriod" startAt="3"/>
            </a:pPr>
            <a:r>
              <a:rPr lang="tr-TR" b="1" dirty="0" smtClean="0">
                <a:solidFill>
                  <a:srgbClr val="FF0066"/>
                </a:solidFill>
              </a:rPr>
              <a:t>Depresyon </a:t>
            </a:r>
            <a:r>
              <a:rPr lang="tr-TR" b="1" dirty="0" smtClean="0">
                <a:solidFill>
                  <a:srgbClr val="FF0066"/>
                </a:solidFill>
              </a:rPr>
              <a:t>düzeylerinin ve takıntılı davranış eğilimlerinin daha yüksek olduğu</a:t>
            </a:r>
            <a:r>
              <a:rPr lang="tr-TR" b="1" dirty="0" smtClean="0">
                <a:solidFill>
                  <a:srgbClr val="FF0066"/>
                </a:solidFill>
              </a:rPr>
              <a:t>,</a:t>
            </a:r>
          </a:p>
          <a:p>
            <a:pPr marL="514350" indent="-514350">
              <a:buAutoNum type="arabicPeriod" startAt="3"/>
            </a:pPr>
            <a:endParaRPr lang="tr-TR" b="1" dirty="0" smtClean="0">
              <a:solidFill>
                <a:srgbClr val="FF0066"/>
              </a:solidFill>
            </a:endParaRPr>
          </a:p>
          <a:p>
            <a:pPr>
              <a:buNone/>
            </a:pPr>
            <a:r>
              <a:rPr lang="tr-TR" b="1" dirty="0" smtClean="0">
                <a:solidFill>
                  <a:srgbClr val="FF0066"/>
                </a:solidFill>
              </a:rPr>
              <a:t>4. Aynı zamanda </a:t>
            </a:r>
            <a:r>
              <a:rPr lang="tr-TR" b="1" dirty="0" err="1" smtClean="0">
                <a:solidFill>
                  <a:srgbClr val="FF0066"/>
                </a:solidFill>
              </a:rPr>
              <a:t>Anksiyete</a:t>
            </a:r>
            <a:r>
              <a:rPr lang="tr-TR" b="1" dirty="0" smtClean="0">
                <a:solidFill>
                  <a:srgbClr val="FF0066"/>
                </a:solidFill>
              </a:rPr>
              <a:t>(Kaygı)  bozukluğu olan kişilerin bir kaçınma aracı olarak internet aşırı kullanımına eğilim gösterdikleri,</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1 Başlık"/>
          <p:cNvSpPr>
            <a:spLocks noGrp="1"/>
          </p:cNvSpPr>
          <p:nvPr>
            <p:ph type="title"/>
          </p:nvPr>
        </p:nvSpPr>
        <p:spPr/>
        <p:txBody>
          <a:bodyPr/>
          <a:lstStyle/>
          <a:p>
            <a:endParaRPr lang="tr-TR"/>
          </a:p>
        </p:txBody>
      </p:sp>
      <p:sp>
        <p:nvSpPr>
          <p:cNvPr id="1048588" name="2 İçerik Yer Tutucusu"/>
          <p:cNvSpPr>
            <a:spLocks noGrp="1"/>
          </p:cNvSpPr>
          <p:nvPr>
            <p:ph idx="1"/>
          </p:nvPr>
        </p:nvSpPr>
        <p:spPr>
          <a:xfrm>
            <a:off x="457199" y="211053"/>
            <a:ext cx="8229600" cy="4525963"/>
          </a:xfrm>
        </p:spPr>
        <p:txBody>
          <a:bodyPr/>
          <a:lstStyle/>
          <a:p>
            <a:r>
              <a:rPr lang="tr-TR" sz="6000" b="1" dirty="0" smtClean="0">
                <a:solidFill>
                  <a:srgbClr val="660066"/>
                </a:solidFill>
              </a:rPr>
              <a:t> </a:t>
            </a:r>
            <a:r>
              <a:rPr lang="tr-TR" sz="6000" b="1" u="sng" dirty="0" smtClean="0">
                <a:solidFill>
                  <a:srgbClr val="660066"/>
                </a:solidFill>
              </a:rPr>
              <a:t>Akademik problemlerinin yoğun</a:t>
            </a:r>
            <a:r>
              <a:rPr lang="tr-TR" sz="6000" b="1" dirty="0" smtClean="0">
                <a:solidFill>
                  <a:srgbClr val="660066"/>
                </a:solidFill>
              </a:rPr>
              <a:t> olduğu görülmektedir. </a:t>
            </a:r>
            <a:endParaRPr sz="6000" b="1" dirty="0">
              <a:solidFill>
                <a:srgbClr val="660066"/>
              </a:solidFill>
            </a:endParaRPr>
          </a:p>
          <a:p>
            <a:endParaRPr lang="tr-TR" dirty="0"/>
          </a:p>
        </p:txBody>
      </p:sp>
      <p:pic>
        <p:nvPicPr>
          <p:cNvPr id="2097152" name="2097151 Resim"/>
          <p:cNvPicPr>
            <a:picLocks/>
          </p:cNvPicPr>
          <p:nvPr/>
        </p:nvPicPr>
        <p:blipFill>
          <a:blip r:embed="rId2" cstate="print"/>
          <a:stretch>
            <a:fillRect/>
          </a:stretch>
        </p:blipFill>
        <p:spPr>
          <a:xfrm>
            <a:off x="1444746" y="3428999"/>
            <a:ext cx="6529613" cy="28979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1 Başlık"/>
          <p:cNvSpPr>
            <a:spLocks noGrp="1"/>
          </p:cNvSpPr>
          <p:nvPr>
            <p:ph type="title"/>
          </p:nvPr>
        </p:nvSpPr>
        <p:spPr/>
        <p:txBody>
          <a:bodyPr/>
          <a:lstStyle/>
          <a:p>
            <a:endParaRPr lang="tr-TR"/>
          </a:p>
        </p:txBody>
      </p:sp>
      <p:sp>
        <p:nvSpPr>
          <p:cNvPr id="1048591" name="2 İçerik Yer Tutucusu"/>
          <p:cNvSpPr>
            <a:spLocks noGrp="1"/>
          </p:cNvSpPr>
          <p:nvPr>
            <p:ph idx="1"/>
          </p:nvPr>
        </p:nvSpPr>
        <p:spPr/>
        <p:txBody>
          <a:bodyPr/>
          <a:lstStyle/>
          <a:p>
            <a:pPr marL="609600" indent="-609600">
              <a:lnSpc>
                <a:spcPct val="90000"/>
              </a:lnSpc>
              <a:buNone/>
            </a:pPr>
            <a:r>
              <a:rPr lang="tr-TR" b="1" u="sng" dirty="0">
                <a:solidFill>
                  <a:schemeClr val="tx2">
                    <a:lumMod val="50000"/>
                  </a:schemeClr>
                </a:solidFill>
                <a:effectLst>
                  <a:outerShdw blurRad="38100" dist="38100" dir="2700000" algn="tl">
                    <a:srgbClr val="000000">
                      <a:alpha val="43137"/>
                    </a:srgbClr>
                  </a:outerShdw>
                </a:effectLst>
              </a:rPr>
              <a:t>Özetlemek Gerekirse;</a:t>
            </a:r>
          </a:p>
          <a:p>
            <a:pPr marL="609600" indent="-609600">
              <a:lnSpc>
                <a:spcPct val="90000"/>
              </a:lnSpc>
              <a:buFontTx/>
              <a:buAutoNum type="arabicPeriod"/>
            </a:pPr>
            <a:r>
              <a:rPr lang="tr-TR" b="1" dirty="0">
                <a:solidFill>
                  <a:schemeClr val="tx2">
                    <a:lumMod val="50000"/>
                  </a:schemeClr>
                </a:solidFill>
                <a:effectLst>
                  <a:outerShdw blurRad="38100" dist="38100" dir="2700000" algn="tl">
                    <a:srgbClr val="000000">
                      <a:alpha val="43137"/>
                    </a:srgbClr>
                  </a:outerShdw>
                </a:effectLst>
              </a:rPr>
              <a:t>Eğer aklınızdan </a:t>
            </a:r>
            <a:r>
              <a:rPr lang="tr-TR" b="1" u="sng" dirty="0">
                <a:solidFill>
                  <a:schemeClr val="tx2">
                    <a:lumMod val="50000"/>
                  </a:schemeClr>
                </a:solidFill>
                <a:effectLst>
                  <a:outerShdw blurRad="38100" dist="38100" dir="2700000" algn="tl">
                    <a:srgbClr val="000000">
                      <a:alpha val="43137"/>
                    </a:srgbClr>
                  </a:outerShdw>
                </a:effectLst>
              </a:rPr>
              <a:t>sürekli internetle ilgili şeyler varsa</a:t>
            </a:r>
            <a:r>
              <a:rPr lang="tr-TR" b="1" dirty="0">
                <a:solidFill>
                  <a:schemeClr val="tx2">
                    <a:lumMod val="50000"/>
                  </a:schemeClr>
                </a:solidFill>
                <a:effectLst>
                  <a:outerShdw blurRad="38100" dist="38100" dir="2700000" algn="tl">
                    <a:srgbClr val="000000">
                      <a:alpha val="43137"/>
                    </a:srgbClr>
                  </a:outerShdw>
                </a:effectLst>
              </a:rPr>
              <a:t>,</a:t>
            </a:r>
          </a:p>
          <a:p>
            <a:pPr marL="609600" indent="-609600">
              <a:lnSpc>
                <a:spcPct val="90000"/>
              </a:lnSpc>
              <a:buFontTx/>
              <a:buAutoNum type="arabicPeriod"/>
            </a:pPr>
            <a:r>
              <a:rPr lang="tr-TR" b="1" u="sng" dirty="0">
                <a:solidFill>
                  <a:schemeClr val="tx2">
                    <a:lumMod val="50000"/>
                  </a:schemeClr>
                </a:solidFill>
                <a:effectLst>
                  <a:outerShdw blurRad="38100" dist="38100" dir="2700000" algn="tl">
                    <a:srgbClr val="000000">
                      <a:alpha val="43137"/>
                    </a:srgbClr>
                  </a:outerShdw>
                </a:effectLst>
              </a:rPr>
              <a:t>Giderek artan</a:t>
            </a:r>
            <a:r>
              <a:rPr lang="tr-TR" b="1" dirty="0">
                <a:solidFill>
                  <a:schemeClr val="tx2">
                    <a:lumMod val="50000"/>
                  </a:schemeClr>
                </a:solidFill>
                <a:effectLst>
                  <a:outerShdw blurRad="38100" dist="38100" dir="2700000" algn="tl">
                    <a:srgbClr val="000000">
                      <a:alpha val="43137"/>
                    </a:srgbClr>
                  </a:outerShdw>
                </a:effectLst>
              </a:rPr>
              <a:t> sürelerde internete bağlı kalıyorsanız,</a:t>
            </a:r>
          </a:p>
          <a:p>
            <a:pPr marL="609600" indent="-609600">
              <a:lnSpc>
                <a:spcPct val="90000"/>
              </a:lnSpc>
              <a:buFontTx/>
              <a:buAutoNum type="arabicPeriod"/>
            </a:pPr>
            <a:r>
              <a:rPr lang="tr-TR" b="1" u="sng" dirty="0">
                <a:solidFill>
                  <a:schemeClr val="tx2">
                    <a:lumMod val="50000"/>
                  </a:schemeClr>
                </a:solidFill>
                <a:effectLst>
                  <a:outerShdw blurRad="38100" dist="38100" dir="2700000" algn="tl">
                    <a:srgbClr val="000000">
                      <a:alpha val="43137"/>
                    </a:srgbClr>
                  </a:outerShdw>
                </a:effectLst>
              </a:rPr>
              <a:t>Azaltmak istediğiniz halde</a:t>
            </a:r>
            <a:r>
              <a:rPr lang="tr-TR" b="1" dirty="0">
                <a:solidFill>
                  <a:schemeClr val="tx2">
                    <a:lumMod val="50000"/>
                  </a:schemeClr>
                </a:solidFill>
                <a:effectLst>
                  <a:outerShdw blurRad="38100" dist="38100" dir="2700000" algn="tl">
                    <a:srgbClr val="000000">
                      <a:alpha val="43137"/>
                    </a:srgbClr>
                  </a:outerShdw>
                </a:effectLst>
              </a:rPr>
              <a:t> internet kullanımını azaltamıyorsanız, </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1 Başlık"/>
          <p:cNvSpPr>
            <a:spLocks noGrp="1"/>
          </p:cNvSpPr>
          <p:nvPr>
            <p:ph type="title"/>
          </p:nvPr>
        </p:nvSpPr>
        <p:spPr/>
        <p:txBody>
          <a:bodyPr/>
          <a:lstStyle/>
          <a:p>
            <a:endParaRPr lang="tr-TR"/>
          </a:p>
        </p:txBody>
      </p:sp>
      <p:sp>
        <p:nvSpPr>
          <p:cNvPr id="1048595" name="2 İçerik Yer Tutucusu"/>
          <p:cNvSpPr>
            <a:spLocks noGrp="1"/>
          </p:cNvSpPr>
          <p:nvPr>
            <p:ph idx="1"/>
          </p:nvPr>
        </p:nvSpPr>
        <p:spPr/>
        <p:txBody>
          <a:bodyPr/>
          <a:lstStyle/>
          <a:p>
            <a:pPr marL="609600" indent="-609600">
              <a:buNone/>
            </a:pPr>
            <a:r>
              <a:rPr lang="tr-TR" b="1" dirty="0" smtClean="0">
                <a:solidFill>
                  <a:srgbClr val="FF0066"/>
                </a:solidFill>
              </a:rPr>
              <a:t>4. İnternetin aşırı kullanımı yüzünden, </a:t>
            </a:r>
            <a:r>
              <a:rPr lang="tr-TR" b="1" u="sng" dirty="0" smtClean="0">
                <a:solidFill>
                  <a:srgbClr val="FF0066"/>
                </a:solidFill>
              </a:rPr>
              <a:t>işte, okulda</a:t>
            </a:r>
            <a:r>
              <a:rPr lang="tr-TR" b="1" dirty="0" smtClean="0">
                <a:solidFill>
                  <a:srgbClr val="FF0066"/>
                </a:solidFill>
              </a:rPr>
              <a:t> ve </a:t>
            </a:r>
            <a:r>
              <a:rPr lang="tr-TR" b="1" u="sng" dirty="0" smtClean="0">
                <a:solidFill>
                  <a:srgbClr val="FF0066"/>
                </a:solidFill>
              </a:rPr>
              <a:t>sosyal hayatınızda</a:t>
            </a:r>
            <a:r>
              <a:rPr lang="tr-TR" b="1" dirty="0" smtClean="0">
                <a:solidFill>
                  <a:srgbClr val="FF0066"/>
                </a:solidFill>
              </a:rPr>
              <a:t> problemler yaşamaya başladıysanız,</a:t>
            </a:r>
          </a:p>
          <a:p>
            <a:pPr marL="609600" indent="-609600">
              <a:buNone/>
            </a:pPr>
            <a:r>
              <a:rPr lang="tr-TR" b="1" dirty="0" smtClean="0">
                <a:solidFill>
                  <a:srgbClr val="FF0066"/>
                </a:solidFill>
              </a:rPr>
              <a:t>5. İnternete bağlı kaldığınız zamanlarda kendinizi </a:t>
            </a:r>
            <a:r>
              <a:rPr lang="tr-TR" b="1" u="sng" dirty="0" smtClean="0">
                <a:solidFill>
                  <a:srgbClr val="FF0066"/>
                </a:solidFill>
              </a:rPr>
              <a:t>vicdanen kötü hissediyorsanız,</a:t>
            </a:r>
            <a:r>
              <a:rPr lang="tr-TR" b="1" u="sng" dirty="0" smtClean="0">
                <a:solidFill>
                  <a:schemeClr val="bg1"/>
                </a:solidFill>
              </a:rPr>
              <a:t> </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tekno sosyal aile.mp4">
            <a:hlinkClick r:id="" action="ppaction://media"/>
          </p:cNvPr>
          <p:cNvPicPr>
            <a:picLocks noGrp="1" noRot="1" noChangeAspect="1"/>
          </p:cNvPicPr>
          <p:nvPr>
            <p:ph idx="1"/>
            <a:videoFile r:link="rId1"/>
          </p:nvPr>
        </p:nvPicPr>
        <p:blipFill>
          <a:blip r:embed="rId3" cstate="print"/>
          <a:stretch>
            <a:fillRect/>
          </a:stretch>
        </p:blipFill>
        <p:spPr>
          <a:xfrm>
            <a:off x="0" y="90488"/>
            <a:ext cx="9144000" cy="6675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1 Başlık"/>
          <p:cNvSpPr>
            <a:spLocks noGrp="1"/>
          </p:cNvSpPr>
          <p:nvPr>
            <p:ph type="title"/>
          </p:nvPr>
        </p:nvSpPr>
        <p:spPr>
          <a:xfrm>
            <a:off x="467544" y="188640"/>
            <a:ext cx="8229600" cy="1143000"/>
          </a:xfrm>
        </p:spPr>
        <p:txBody>
          <a:bodyPr/>
          <a:lstStyle/>
          <a:p>
            <a:r>
              <a:rPr lang="tr-TR" b="1" dirty="0" smtClean="0">
                <a:solidFill>
                  <a:schemeClr val="accent2">
                    <a:lumMod val="50000"/>
                  </a:schemeClr>
                </a:solidFill>
                <a:latin typeface="Showcard Gothic" pitchFamily="82" charset="0"/>
              </a:rPr>
              <a:t>İNTERNET</a:t>
            </a:r>
            <a:endParaRPr lang="tr-TR" b="1" dirty="0">
              <a:solidFill>
                <a:schemeClr val="accent2">
                  <a:lumMod val="50000"/>
                </a:schemeClr>
              </a:solidFill>
              <a:latin typeface="Showcard Gothic" pitchFamily="82" charset="0"/>
            </a:endParaRPr>
          </a:p>
        </p:txBody>
      </p:sp>
      <p:sp>
        <p:nvSpPr>
          <p:cNvPr id="1048598" name="2 İçerik Yer Tutucusu"/>
          <p:cNvSpPr>
            <a:spLocks noGrp="1"/>
          </p:cNvSpPr>
          <p:nvPr>
            <p:ph idx="1"/>
          </p:nvPr>
        </p:nvSpPr>
        <p:spPr>
          <a:xfrm>
            <a:off x="539552" y="1196752"/>
            <a:ext cx="8229600" cy="2232248"/>
          </a:xfrm>
        </p:spPr>
        <p:txBody>
          <a:bodyPr>
            <a:normAutofit fontScale="83125" lnSpcReduction="10000"/>
          </a:bodyPr>
          <a:lstStyle/>
          <a:p>
            <a:r>
              <a:rPr lang="tr-TR" b="1" i="1" dirty="0" smtClean="0">
                <a:solidFill>
                  <a:srgbClr val="7C0A35"/>
                </a:solidFill>
              </a:rPr>
              <a:t>Milyonlarca bilgisayarın birbirine bağlı olduğu, dünya çapında bir </a:t>
            </a:r>
            <a:r>
              <a:rPr lang="tr-TR" b="1" i="1" dirty="0" smtClean="0">
                <a:solidFill>
                  <a:srgbClr val="7C0A35"/>
                </a:solidFill>
              </a:rPr>
              <a:t>bilgisayar ve telefon </a:t>
            </a:r>
            <a:r>
              <a:rPr lang="tr-TR" b="1" i="1" dirty="0" smtClean="0">
                <a:solidFill>
                  <a:srgbClr val="7C0A35"/>
                </a:solidFill>
              </a:rPr>
              <a:t>iletişim ağıdır. </a:t>
            </a:r>
          </a:p>
          <a:p>
            <a:r>
              <a:rPr lang="tr-TR" b="1" i="1" dirty="0" smtClean="0">
                <a:solidFill>
                  <a:srgbClr val="7C0A35"/>
                </a:solidFill>
              </a:rPr>
              <a:t>Dev bir kütüphanedir. </a:t>
            </a:r>
          </a:p>
          <a:p>
            <a:r>
              <a:rPr lang="tr-TR" b="1" i="1" dirty="0" smtClean="0">
                <a:solidFill>
                  <a:srgbClr val="7C0A35"/>
                </a:solidFill>
              </a:rPr>
              <a:t>Yüz milyonlarca insanın etkileştiği, bilgi alışverişi yapabildiği, büyük bir topluluktur.</a:t>
            </a:r>
            <a:r>
              <a:rPr lang="tr-TR" b="1" dirty="0" smtClean="0">
                <a:solidFill>
                  <a:srgbClr val="7C0A35"/>
                </a:solidFill>
              </a:rPr>
              <a:t> </a:t>
            </a:r>
          </a:p>
          <a:p>
            <a:endParaRPr lang="tr-TR" dirty="0">
              <a:solidFill>
                <a:srgbClr val="7C0A35"/>
              </a:solidFill>
            </a:endParaRPr>
          </a:p>
        </p:txBody>
      </p:sp>
      <p:pic>
        <p:nvPicPr>
          <p:cNvPr id="2097154" name="Picture 2" descr="internet ağı ile ilgili görsel sonucu"/>
          <p:cNvPicPr>
            <a:picLocks noChangeAspect="1" noChangeArrowheads="1"/>
          </p:cNvPicPr>
          <p:nvPr/>
        </p:nvPicPr>
        <p:blipFill>
          <a:blip r:embed="rId2" cstate="print"/>
          <a:srcRect/>
          <a:stretch>
            <a:fillRect/>
          </a:stretch>
        </p:blipFill>
        <p:spPr bwMode="auto">
          <a:xfrm>
            <a:off x="1547664" y="3284984"/>
            <a:ext cx="5950373" cy="335699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 descr="İNTERNET BAĞIMLILIĞI ile ilgili görsel sonucu"/>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1048624 Başlık"/>
          <p:cNvSpPr>
            <a:spLocks noGrp="1"/>
          </p:cNvSpPr>
          <p:nvPr>
            <p:ph type="title"/>
          </p:nvPr>
        </p:nvSpPr>
        <p:spPr>
          <a:xfrm>
            <a:off x="467544" y="260648"/>
            <a:ext cx="8676456" cy="1143000"/>
          </a:xfrm>
        </p:spPr>
        <p:txBody>
          <a:bodyPr>
            <a:normAutofit fontScale="90000"/>
          </a:bodyPr>
          <a:lstStyle/>
          <a:p>
            <a:r>
              <a:rPr lang="en-US" altLang="tr-TR" b="1" dirty="0">
                <a:solidFill>
                  <a:schemeClr val="accent6">
                    <a:lumMod val="50000"/>
                  </a:schemeClr>
                </a:solidFill>
              </a:rPr>
              <a:t>Bu </a:t>
            </a:r>
            <a:r>
              <a:rPr lang="en-US" altLang="tr-TR" b="1" dirty="0" err="1">
                <a:solidFill>
                  <a:schemeClr val="accent6">
                    <a:lumMod val="50000"/>
                  </a:schemeClr>
                </a:solidFill>
              </a:rPr>
              <a:t>durumlardan</a:t>
            </a:r>
            <a:r>
              <a:rPr lang="en-US" altLang="tr-TR" b="1" dirty="0">
                <a:solidFill>
                  <a:schemeClr val="accent6">
                    <a:lumMod val="50000"/>
                  </a:schemeClr>
                </a:solidFill>
              </a:rPr>
              <a:t>, size </a:t>
            </a:r>
            <a:r>
              <a:rPr lang="en-US" altLang="tr-TR" b="1" dirty="0" err="1">
                <a:solidFill>
                  <a:schemeClr val="accent6">
                    <a:lumMod val="50000"/>
                  </a:schemeClr>
                </a:solidFill>
              </a:rPr>
              <a:t>yakın</a:t>
            </a:r>
            <a:r>
              <a:rPr lang="en-US" altLang="tr-TR" b="1" dirty="0">
                <a:solidFill>
                  <a:schemeClr val="accent6">
                    <a:lumMod val="50000"/>
                  </a:schemeClr>
                </a:solidFill>
              </a:rPr>
              <a:t> </a:t>
            </a:r>
            <a:r>
              <a:rPr lang="en-US" altLang="tr-TR" b="1" dirty="0" err="1">
                <a:solidFill>
                  <a:schemeClr val="accent6">
                    <a:lumMod val="50000"/>
                  </a:schemeClr>
                </a:solidFill>
              </a:rPr>
              <a:t>gelen</a:t>
            </a:r>
            <a:r>
              <a:rPr lang="en-US" altLang="tr-TR" b="1" dirty="0">
                <a:solidFill>
                  <a:schemeClr val="accent6">
                    <a:lumMod val="50000"/>
                  </a:schemeClr>
                </a:solidFill>
              </a:rPr>
              <a:t> </a:t>
            </a:r>
            <a:r>
              <a:rPr lang="en-US" altLang="tr-TR" b="1" dirty="0" err="1">
                <a:solidFill>
                  <a:schemeClr val="accent6">
                    <a:lumMod val="50000"/>
                  </a:schemeClr>
                </a:solidFill>
              </a:rPr>
              <a:t>var</a:t>
            </a:r>
            <a:r>
              <a:rPr lang="en-US" altLang="tr-TR" b="1" dirty="0">
                <a:solidFill>
                  <a:schemeClr val="accent6">
                    <a:lumMod val="50000"/>
                  </a:schemeClr>
                </a:solidFill>
              </a:rPr>
              <a:t> </a:t>
            </a:r>
            <a:r>
              <a:rPr lang="en-US" altLang="tr-TR" b="1" dirty="0" err="1">
                <a:solidFill>
                  <a:schemeClr val="accent6">
                    <a:lumMod val="50000"/>
                  </a:schemeClr>
                </a:solidFill>
              </a:rPr>
              <a:t>mı</a:t>
            </a:r>
            <a:r>
              <a:rPr lang="en-US" altLang="tr-TR" b="1" dirty="0">
                <a:solidFill>
                  <a:schemeClr val="accent6">
                    <a:lumMod val="50000"/>
                  </a:schemeClr>
                </a:solidFill>
              </a:rPr>
              <a:t>?</a:t>
            </a:r>
            <a:endParaRPr lang="tr-TR" b="1" dirty="0">
              <a:solidFill>
                <a:schemeClr val="accent6">
                  <a:lumMod val="50000"/>
                </a:schemeClr>
              </a:solidFill>
            </a:endParaRPr>
          </a:p>
        </p:txBody>
      </p:sp>
      <p:sp>
        <p:nvSpPr>
          <p:cNvPr id="1048626" name="1048625 İçerik Yer Tutucusu"/>
          <p:cNvSpPr>
            <a:spLocks noGrp="1"/>
          </p:cNvSpPr>
          <p:nvPr>
            <p:ph idx="1"/>
          </p:nvPr>
        </p:nvSpPr>
        <p:spPr>
          <a:xfrm>
            <a:off x="395536" y="1844824"/>
            <a:ext cx="8183880" cy="4187952"/>
          </a:xfrm>
        </p:spPr>
        <p:txBody>
          <a:bodyPr>
            <a:normAutofit lnSpcReduction="10000"/>
          </a:bodyPr>
          <a:lstStyle/>
          <a:p>
            <a:r>
              <a:rPr lang="en-US" altLang="tr-TR" b="1" dirty="0" err="1">
                <a:solidFill>
                  <a:srgbClr val="CC3300"/>
                </a:solidFill>
              </a:rPr>
              <a:t>Bilgisayar</a:t>
            </a:r>
            <a:r>
              <a:rPr lang="en-US" altLang="tr-TR" b="1" dirty="0">
                <a:solidFill>
                  <a:srgbClr val="CC3300"/>
                </a:solidFill>
              </a:rPr>
              <a:t>/internet </a:t>
            </a:r>
            <a:r>
              <a:rPr lang="en-US" altLang="tr-TR" b="1" dirty="0" err="1">
                <a:solidFill>
                  <a:srgbClr val="CC3300"/>
                </a:solidFill>
              </a:rPr>
              <a:t>başında</a:t>
            </a:r>
            <a:r>
              <a:rPr lang="en-US" altLang="tr-TR" b="1" dirty="0">
                <a:solidFill>
                  <a:srgbClr val="CC3300"/>
                </a:solidFill>
              </a:rPr>
              <a:t> </a:t>
            </a:r>
            <a:r>
              <a:rPr lang="en-US" altLang="tr-TR" b="1" dirty="0" err="1">
                <a:solidFill>
                  <a:srgbClr val="CC3300"/>
                </a:solidFill>
              </a:rPr>
              <a:t>geçirdiğim</a:t>
            </a:r>
            <a:r>
              <a:rPr lang="en-US" altLang="tr-TR" b="1" dirty="0">
                <a:solidFill>
                  <a:srgbClr val="CC3300"/>
                </a:solidFill>
              </a:rPr>
              <a:t> </a:t>
            </a:r>
            <a:r>
              <a:rPr lang="en-US" altLang="tr-TR" b="1" dirty="0" err="1">
                <a:solidFill>
                  <a:srgbClr val="CC3300"/>
                </a:solidFill>
              </a:rPr>
              <a:t>zaman</a:t>
            </a:r>
            <a:r>
              <a:rPr lang="en-US" altLang="tr-TR" b="1" dirty="0">
                <a:solidFill>
                  <a:srgbClr val="CC3300"/>
                </a:solidFill>
              </a:rPr>
              <a:t> </a:t>
            </a:r>
            <a:r>
              <a:rPr lang="en-US" altLang="tr-TR" b="1" dirty="0" err="1">
                <a:solidFill>
                  <a:srgbClr val="CC3300"/>
                </a:solidFill>
              </a:rPr>
              <a:t>giderek</a:t>
            </a:r>
            <a:r>
              <a:rPr lang="en-US" altLang="tr-TR" b="1" dirty="0">
                <a:solidFill>
                  <a:srgbClr val="CC3300"/>
                </a:solidFill>
              </a:rPr>
              <a:t> </a:t>
            </a:r>
            <a:r>
              <a:rPr lang="en-US" altLang="tr-TR" b="1" dirty="0" err="1">
                <a:solidFill>
                  <a:srgbClr val="CC3300"/>
                </a:solidFill>
              </a:rPr>
              <a:t>artıyor</a:t>
            </a:r>
            <a:r>
              <a:rPr lang="en-US" altLang="tr-TR" b="1" dirty="0">
                <a:solidFill>
                  <a:srgbClr val="CC3300"/>
                </a:solidFill>
              </a:rPr>
              <a:t>.</a:t>
            </a:r>
            <a:endParaRPr lang="tr-TR" b="1" dirty="0">
              <a:solidFill>
                <a:srgbClr val="CC3300"/>
              </a:solidFill>
            </a:endParaRPr>
          </a:p>
          <a:p>
            <a:r>
              <a:rPr lang="en-US" altLang="tr-TR" b="1" dirty="0" err="1">
                <a:solidFill>
                  <a:srgbClr val="CC3300"/>
                </a:solidFill>
              </a:rPr>
              <a:t>Bilgisayar</a:t>
            </a:r>
            <a:r>
              <a:rPr lang="en-US" altLang="tr-TR" b="1" dirty="0">
                <a:solidFill>
                  <a:srgbClr val="CC3300"/>
                </a:solidFill>
              </a:rPr>
              <a:t>/internet </a:t>
            </a:r>
            <a:r>
              <a:rPr lang="en-US" altLang="tr-TR" b="1" dirty="0" err="1">
                <a:solidFill>
                  <a:srgbClr val="CC3300"/>
                </a:solidFill>
              </a:rPr>
              <a:t>kullanımını</a:t>
            </a:r>
            <a:r>
              <a:rPr lang="en-US" altLang="tr-TR" b="1" dirty="0">
                <a:solidFill>
                  <a:srgbClr val="CC3300"/>
                </a:solidFill>
              </a:rPr>
              <a:t> </a:t>
            </a:r>
            <a:r>
              <a:rPr lang="en-US" altLang="tr-TR" b="1" dirty="0" err="1">
                <a:solidFill>
                  <a:srgbClr val="CC3300"/>
                </a:solidFill>
              </a:rPr>
              <a:t>bırakmaya</a:t>
            </a:r>
            <a:r>
              <a:rPr lang="en-US" altLang="tr-TR" b="1" dirty="0">
                <a:solidFill>
                  <a:srgbClr val="CC3300"/>
                </a:solidFill>
              </a:rPr>
              <a:t> </a:t>
            </a:r>
            <a:r>
              <a:rPr lang="en-US" altLang="tr-TR" b="1" dirty="0" err="1">
                <a:solidFill>
                  <a:srgbClr val="CC3300"/>
                </a:solidFill>
              </a:rPr>
              <a:t>veya</a:t>
            </a:r>
            <a:r>
              <a:rPr lang="en-US" altLang="tr-TR" b="1" dirty="0">
                <a:solidFill>
                  <a:srgbClr val="CC3300"/>
                </a:solidFill>
              </a:rPr>
              <a:t> </a:t>
            </a:r>
            <a:r>
              <a:rPr lang="en-US" altLang="tr-TR" b="1" dirty="0" err="1">
                <a:solidFill>
                  <a:srgbClr val="CC3300"/>
                </a:solidFill>
              </a:rPr>
              <a:t>azaltmaya</a:t>
            </a:r>
            <a:r>
              <a:rPr lang="en-US" altLang="tr-TR" b="1" dirty="0">
                <a:solidFill>
                  <a:srgbClr val="CC3300"/>
                </a:solidFill>
              </a:rPr>
              <a:t>.</a:t>
            </a:r>
            <a:r>
              <a:rPr lang="tr-TR" altLang="en-US" b="1" dirty="0">
                <a:solidFill>
                  <a:srgbClr val="CC3300"/>
                </a:solidFill>
              </a:rPr>
              <a:t>çalıştığımda</a:t>
            </a:r>
            <a:r>
              <a:rPr lang="en-US" altLang="tr-TR" b="1" dirty="0">
                <a:solidFill>
                  <a:srgbClr val="CC3300"/>
                </a:solidFill>
              </a:rPr>
              <a:t> </a:t>
            </a:r>
            <a:r>
              <a:rPr lang="en-US" altLang="tr-TR" b="1" dirty="0" err="1">
                <a:solidFill>
                  <a:srgbClr val="CC3300"/>
                </a:solidFill>
              </a:rPr>
              <a:t>kendimi</a:t>
            </a:r>
            <a:r>
              <a:rPr lang="en-US" altLang="tr-TR" b="1" dirty="0">
                <a:solidFill>
                  <a:srgbClr val="CC3300"/>
                </a:solidFill>
              </a:rPr>
              <a:t> </a:t>
            </a:r>
            <a:r>
              <a:rPr lang="en-US" altLang="tr-TR" b="1" dirty="0" err="1">
                <a:solidFill>
                  <a:srgbClr val="CC3300"/>
                </a:solidFill>
              </a:rPr>
              <a:t>kaygılı</a:t>
            </a:r>
            <a:r>
              <a:rPr lang="en-US" altLang="tr-TR" b="1" dirty="0">
                <a:solidFill>
                  <a:srgbClr val="CC3300"/>
                </a:solidFill>
              </a:rPr>
              <a:t> </a:t>
            </a:r>
            <a:r>
              <a:rPr lang="en-US" altLang="tr-TR" b="1" dirty="0" err="1">
                <a:solidFill>
                  <a:srgbClr val="CC3300"/>
                </a:solidFill>
              </a:rPr>
              <a:t>hissediyorum</a:t>
            </a:r>
            <a:r>
              <a:rPr lang="en-US" altLang="tr-TR" b="1" dirty="0">
                <a:solidFill>
                  <a:srgbClr val="CC3300"/>
                </a:solidFill>
              </a:rPr>
              <a:t>.</a:t>
            </a:r>
            <a:endParaRPr lang="tr-TR" b="1" dirty="0">
              <a:solidFill>
                <a:srgbClr val="CC3300"/>
              </a:solidFill>
            </a:endParaRPr>
          </a:p>
          <a:p>
            <a:r>
              <a:rPr lang="en-US" altLang="tr-TR" b="1" dirty="0" err="1">
                <a:solidFill>
                  <a:srgbClr val="CC3300"/>
                </a:solidFill>
              </a:rPr>
              <a:t>Arkadaşlık</a:t>
            </a:r>
            <a:r>
              <a:rPr lang="en-US" altLang="tr-TR" b="1" dirty="0">
                <a:solidFill>
                  <a:srgbClr val="CC3300"/>
                </a:solidFill>
              </a:rPr>
              <a:t> </a:t>
            </a:r>
            <a:r>
              <a:rPr lang="en-US" altLang="tr-TR" b="1" dirty="0" err="1">
                <a:solidFill>
                  <a:srgbClr val="CC3300"/>
                </a:solidFill>
              </a:rPr>
              <a:t>ilişkilerim</a:t>
            </a:r>
            <a:r>
              <a:rPr lang="en-US" altLang="tr-TR" b="1" dirty="0">
                <a:solidFill>
                  <a:srgbClr val="CC3300"/>
                </a:solidFill>
              </a:rPr>
              <a:t>, </a:t>
            </a:r>
            <a:r>
              <a:rPr lang="en-US" altLang="tr-TR" b="1" dirty="0" err="1">
                <a:solidFill>
                  <a:srgbClr val="CC3300"/>
                </a:solidFill>
              </a:rPr>
              <a:t>okul</a:t>
            </a:r>
            <a:r>
              <a:rPr lang="en-US" altLang="tr-TR" b="1" dirty="0">
                <a:solidFill>
                  <a:srgbClr val="CC3300"/>
                </a:solidFill>
              </a:rPr>
              <a:t> </a:t>
            </a:r>
            <a:r>
              <a:rPr lang="en-US" altLang="tr-TR" b="1" dirty="0" err="1">
                <a:solidFill>
                  <a:srgbClr val="CC3300"/>
                </a:solidFill>
              </a:rPr>
              <a:t>sorumluluklarım</a:t>
            </a:r>
            <a:r>
              <a:rPr lang="en-US" altLang="tr-TR" b="1" dirty="0">
                <a:solidFill>
                  <a:srgbClr val="CC3300"/>
                </a:solidFill>
              </a:rPr>
              <a:t> </a:t>
            </a:r>
            <a:r>
              <a:rPr lang="en-US" altLang="tr-TR" b="1" dirty="0" err="1">
                <a:solidFill>
                  <a:srgbClr val="CC3300"/>
                </a:solidFill>
              </a:rPr>
              <a:t>sağlığım</a:t>
            </a:r>
            <a:r>
              <a:rPr lang="en-US" altLang="tr-TR" b="1" dirty="0">
                <a:solidFill>
                  <a:srgbClr val="CC3300"/>
                </a:solidFill>
              </a:rPr>
              <a:t> internet </a:t>
            </a:r>
            <a:r>
              <a:rPr lang="en-US" altLang="tr-TR" b="1" dirty="0" err="1">
                <a:solidFill>
                  <a:srgbClr val="CC3300"/>
                </a:solidFill>
              </a:rPr>
              <a:t>kullanımından</a:t>
            </a:r>
            <a:r>
              <a:rPr lang="en-US" altLang="tr-TR" b="1" dirty="0">
                <a:solidFill>
                  <a:srgbClr val="CC3300"/>
                </a:solidFill>
              </a:rPr>
              <a:t> </a:t>
            </a:r>
            <a:r>
              <a:rPr lang="en-US" altLang="tr-TR" b="1" dirty="0" err="1">
                <a:solidFill>
                  <a:srgbClr val="CC3300"/>
                </a:solidFill>
              </a:rPr>
              <a:t>dolayı</a:t>
            </a:r>
            <a:r>
              <a:rPr lang="en-US" altLang="tr-TR" b="1" dirty="0">
                <a:solidFill>
                  <a:srgbClr val="CC3300"/>
                </a:solidFill>
              </a:rPr>
              <a:t> </a:t>
            </a:r>
            <a:r>
              <a:rPr lang="en-US" altLang="tr-TR" b="1" dirty="0" err="1">
                <a:solidFill>
                  <a:srgbClr val="CC3300"/>
                </a:solidFill>
              </a:rPr>
              <a:t>olumsuz</a:t>
            </a:r>
            <a:r>
              <a:rPr lang="en-US" altLang="tr-TR" b="1" dirty="0">
                <a:solidFill>
                  <a:srgbClr val="CC3300"/>
                </a:solidFill>
              </a:rPr>
              <a:t> </a:t>
            </a:r>
            <a:r>
              <a:rPr lang="en-US" altLang="tr-TR" b="1" dirty="0" err="1">
                <a:solidFill>
                  <a:srgbClr val="CC3300"/>
                </a:solidFill>
              </a:rPr>
              <a:t>etkileniyor</a:t>
            </a:r>
            <a:r>
              <a:rPr lang="en-US" altLang="tr-TR" b="1" dirty="0">
                <a:solidFill>
                  <a:srgbClr val="CC3300"/>
                </a:solidFill>
              </a:rPr>
              <a:t>.</a:t>
            </a:r>
            <a:endParaRPr lang="tr-TR" b="1" dirty="0">
              <a:solidFill>
                <a:srgbClr val="CC33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1048626 Başlık"/>
          <p:cNvSpPr>
            <a:spLocks noGrp="1"/>
          </p:cNvSpPr>
          <p:nvPr>
            <p:ph type="title"/>
          </p:nvPr>
        </p:nvSpPr>
        <p:spPr/>
        <p:txBody>
          <a:bodyPr/>
          <a:lstStyle/>
          <a:p>
            <a:endParaRPr lang="tr-TR"/>
          </a:p>
        </p:txBody>
      </p:sp>
      <p:sp>
        <p:nvSpPr>
          <p:cNvPr id="1048628" name="1048627 İçerik Yer Tutucusu"/>
          <p:cNvSpPr>
            <a:spLocks noGrp="1"/>
          </p:cNvSpPr>
          <p:nvPr>
            <p:ph idx="1"/>
          </p:nvPr>
        </p:nvSpPr>
        <p:spPr/>
        <p:txBody>
          <a:bodyPr/>
          <a:lstStyle/>
          <a:p>
            <a:r>
              <a:rPr lang="en-US" altLang="tr-TR" b="1" dirty="0" err="1">
                <a:solidFill>
                  <a:srgbClr val="CC3300"/>
                </a:solidFill>
              </a:rPr>
              <a:t>Gerekli</a:t>
            </a:r>
            <a:r>
              <a:rPr lang="en-US" altLang="tr-TR" b="1" dirty="0">
                <a:solidFill>
                  <a:srgbClr val="CC3300"/>
                </a:solidFill>
              </a:rPr>
              <a:t> </a:t>
            </a:r>
            <a:r>
              <a:rPr lang="en-US" altLang="tr-TR" b="1" dirty="0" err="1">
                <a:solidFill>
                  <a:srgbClr val="CC3300"/>
                </a:solidFill>
              </a:rPr>
              <a:t>veya</a:t>
            </a:r>
            <a:r>
              <a:rPr lang="en-US" altLang="tr-TR" b="1" dirty="0">
                <a:solidFill>
                  <a:srgbClr val="CC3300"/>
                </a:solidFill>
              </a:rPr>
              <a:t> </a:t>
            </a:r>
            <a:r>
              <a:rPr lang="en-US" altLang="tr-TR" b="1" dirty="0" err="1">
                <a:solidFill>
                  <a:srgbClr val="CC3300"/>
                </a:solidFill>
              </a:rPr>
              <a:t>ihtiyacım</a:t>
            </a:r>
            <a:r>
              <a:rPr lang="en-US" altLang="tr-TR" b="1" dirty="0">
                <a:solidFill>
                  <a:srgbClr val="CC3300"/>
                </a:solidFill>
              </a:rPr>
              <a:t> </a:t>
            </a:r>
            <a:r>
              <a:rPr lang="en-US" altLang="tr-TR" b="1" dirty="0" err="1">
                <a:solidFill>
                  <a:srgbClr val="CC3300"/>
                </a:solidFill>
              </a:rPr>
              <a:t>olmayan</a:t>
            </a:r>
            <a:r>
              <a:rPr lang="en-US" altLang="tr-TR" b="1" dirty="0">
                <a:solidFill>
                  <a:srgbClr val="CC3300"/>
                </a:solidFill>
              </a:rPr>
              <a:t> </a:t>
            </a:r>
            <a:r>
              <a:rPr lang="en-US" altLang="tr-TR" b="1" dirty="0" err="1">
                <a:solidFill>
                  <a:srgbClr val="CC3300"/>
                </a:solidFill>
              </a:rPr>
              <a:t>konuları</a:t>
            </a:r>
            <a:r>
              <a:rPr lang="en-US" altLang="tr-TR" b="1" dirty="0">
                <a:solidFill>
                  <a:srgbClr val="CC3300"/>
                </a:solidFill>
              </a:rPr>
              <a:t> </a:t>
            </a:r>
            <a:r>
              <a:rPr lang="en-US" altLang="tr-TR" b="1" dirty="0" err="1">
                <a:solidFill>
                  <a:srgbClr val="CC3300"/>
                </a:solidFill>
              </a:rPr>
              <a:t>araştırmak</a:t>
            </a:r>
            <a:r>
              <a:rPr lang="en-US" altLang="tr-TR" b="1" dirty="0">
                <a:solidFill>
                  <a:srgbClr val="CC3300"/>
                </a:solidFill>
              </a:rPr>
              <a:t> </a:t>
            </a:r>
            <a:r>
              <a:rPr lang="en-US" altLang="tr-TR" b="1" dirty="0" err="1">
                <a:solidFill>
                  <a:srgbClr val="CC3300"/>
                </a:solidFill>
              </a:rPr>
              <a:t>için</a:t>
            </a:r>
            <a:r>
              <a:rPr lang="en-US" altLang="tr-TR" b="1" dirty="0">
                <a:solidFill>
                  <a:srgbClr val="CC3300"/>
                </a:solidFill>
              </a:rPr>
              <a:t> </a:t>
            </a:r>
            <a:r>
              <a:rPr lang="en-US" altLang="tr-TR" b="1" dirty="0" err="1">
                <a:solidFill>
                  <a:srgbClr val="CC3300"/>
                </a:solidFill>
              </a:rPr>
              <a:t>internette</a:t>
            </a:r>
            <a:r>
              <a:rPr lang="en-US" altLang="tr-TR" b="1" dirty="0">
                <a:solidFill>
                  <a:srgbClr val="CC3300"/>
                </a:solidFill>
              </a:rPr>
              <a:t> </a:t>
            </a:r>
            <a:r>
              <a:rPr lang="tr-TR" altLang="en-US" b="1" dirty="0">
                <a:solidFill>
                  <a:srgbClr val="CC3300"/>
                </a:solidFill>
              </a:rPr>
              <a:t>çok</a:t>
            </a:r>
            <a:r>
              <a:rPr lang="en-US" altLang="tr-TR" b="1" dirty="0">
                <a:solidFill>
                  <a:srgbClr val="CC3300"/>
                </a:solidFill>
              </a:rPr>
              <a:t> </a:t>
            </a:r>
            <a:r>
              <a:rPr lang="en-US" altLang="tr-TR" b="1" dirty="0" err="1">
                <a:solidFill>
                  <a:srgbClr val="CC3300"/>
                </a:solidFill>
              </a:rPr>
              <a:t>fazla</a:t>
            </a:r>
            <a:r>
              <a:rPr lang="en-US" altLang="tr-TR" b="1" dirty="0">
                <a:solidFill>
                  <a:srgbClr val="CC3300"/>
                </a:solidFill>
              </a:rPr>
              <a:t> </a:t>
            </a:r>
            <a:r>
              <a:rPr lang="en-US" altLang="tr-TR" b="1" dirty="0" err="1">
                <a:solidFill>
                  <a:srgbClr val="CC3300"/>
                </a:solidFill>
              </a:rPr>
              <a:t>zaman</a:t>
            </a:r>
            <a:r>
              <a:rPr lang="en-US" altLang="tr-TR" b="1" dirty="0">
                <a:solidFill>
                  <a:srgbClr val="CC3300"/>
                </a:solidFill>
              </a:rPr>
              <a:t> </a:t>
            </a:r>
            <a:r>
              <a:rPr lang="en-US" altLang="tr-TR" b="1" dirty="0" err="1">
                <a:solidFill>
                  <a:srgbClr val="CC3300"/>
                </a:solidFill>
              </a:rPr>
              <a:t>harcıyorum</a:t>
            </a:r>
            <a:r>
              <a:rPr lang="en-US" altLang="tr-TR" b="1" dirty="0">
                <a:solidFill>
                  <a:srgbClr val="CC3300"/>
                </a:solidFill>
              </a:rPr>
              <a:t>.</a:t>
            </a:r>
            <a:endParaRPr lang="tr-TR" b="1" dirty="0">
              <a:solidFill>
                <a:srgbClr val="CC3300"/>
              </a:solidFill>
            </a:endParaRPr>
          </a:p>
          <a:p>
            <a:r>
              <a:rPr lang="tr-TR" altLang="tr-TR" b="1" dirty="0" err="1" smtClean="0">
                <a:solidFill>
                  <a:srgbClr val="CC3300"/>
                </a:solidFill>
              </a:rPr>
              <a:t>İ</a:t>
            </a:r>
            <a:r>
              <a:rPr lang="en-US" altLang="tr-TR" b="1" dirty="0" err="1" smtClean="0">
                <a:solidFill>
                  <a:srgbClr val="CC3300"/>
                </a:solidFill>
              </a:rPr>
              <a:t>nternette</a:t>
            </a:r>
            <a:r>
              <a:rPr lang="en-US" altLang="tr-TR" b="1" dirty="0" smtClean="0">
                <a:solidFill>
                  <a:srgbClr val="CC3300"/>
                </a:solidFill>
              </a:rPr>
              <a:t> </a:t>
            </a:r>
            <a:r>
              <a:rPr lang="en-US" altLang="tr-TR" b="1" dirty="0" err="1">
                <a:solidFill>
                  <a:srgbClr val="CC3300"/>
                </a:solidFill>
              </a:rPr>
              <a:t>oyun</a:t>
            </a:r>
            <a:r>
              <a:rPr lang="en-US" altLang="tr-TR" b="1" dirty="0">
                <a:solidFill>
                  <a:srgbClr val="CC3300"/>
                </a:solidFill>
              </a:rPr>
              <a:t> </a:t>
            </a:r>
            <a:r>
              <a:rPr lang="en-US" altLang="tr-TR" b="1" dirty="0" err="1">
                <a:solidFill>
                  <a:srgbClr val="CC3300"/>
                </a:solidFill>
              </a:rPr>
              <a:t>oynarken</a:t>
            </a:r>
            <a:r>
              <a:rPr lang="en-US" altLang="tr-TR" b="1" dirty="0">
                <a:solidFill>
                  <a:srgbClr val="CC3300"/>
                </a:solidFill>
              </a:rPr>
              <a:t> </a:t>
            </a:r>
            <a:r>
              <a:rPr lang="en-US" altLang="tr-TR" b="1" dirty="0" err="1">
                <a:solidFill>
                  <a:srgbClr val="CC3300"/>
                </a:solidFill>
              </a:rPr>
              <a:t>zamanın</a:t>
            </a:r>
            <a:r>
              <a:rPr lang="en-US" altLang="tr-TR" b="1" dirty="0">
                <a:solidFill>
                  <a:srgbClr val="CC3300"/>
                </a:solidFill>
              </a:rPr>
              <a:t> </a:t>
            </a:r>
            <a:r>
              <a:rPr lang="en-US" altLang="tr-TR" b="1" dirty="0" err="1">
                <a:solidFill>
                  <a:srgbClr val="CC3300"/>
                </a:solidFill>
              </a:rPr>
              <a:t>nasıl</a:t>
            </a:r>
            <a:r>
              <a:rPr lang="en-US" altLang="tr-TR" b="1" dirty="0">
                <a:solidFill>
                  <a:srgbClr val="CC3300"/>
                </a:solidFill>
              </a:rPr>
              <a:t> </a:t>
            </a:r>
            <a:r>
              <a:rPr lang="en-US" altLang="tr-TR" b="1" dirty="0" err="1">
                <a:solidFill>
                  <a:srgbClr val="CC3300"/>
                </a:solidFill>
              </a:rPr>
              <a:t>geçtiğinin</a:t>
            </a:r>
            <a:r>
              <a:rPr lang="en-US" altLang="tr-TR" b="1" dirty="0">
                <a:solidFill>
                  <a:srgbClr val="CC3300"/>
                </a:solidFill>
              </a:rPr>
              <a:t> </a:t>
            </a:r>
            <a:r>
              <a:rPr lang="en-US" altLang="tr-TR" b="1" dirty="0" err="1">
                <a:solidFill>
                  <a:srgbClr val="CC3300"/>
                </a:solidFill>
              </a:rPr>
              <a:t>farkında</a:t>
            </a:r>
            <a:r>
              <a:rPr lang="en-US" altLang="tr-TR" b="1" dirty="0">
                <a:solidFill>
                  <a:srgbClr val="CC3300"/>
                </a:solidFill>
              </a:rPr>
              <a:t> bile </a:t>
            </a:r>
            <a:r>
              <a:rPr lang="en-US" altLang="tr-TR" b="1" dirty="0" err="1">
                <a:solidFill>
                  <a:srgbClr val="CC3300"/>
                </a:solidFill>
              </a:rPr>
              <a:t>olmuyorum</a:t>
            </a:r>
            <a:r>
              <a:rPr lang="en-US" altLang="tr-TR" b="1" dirty="0">
                <a:solidFill>
                  <a:srgbClr val="CC3300"/>
                </a:solidFill>
              </a:rPr>
              <a:t>.</a:t>
            </a:r>
            <a:endParaRPr lang="tr-TR" b="1" dirty="0">
              <a:solidFill>
                <a:srgbClr val="CC3300"/>
              </a:solidFill>
            </a:endParaRPr>
          </a:p>
          <a:p>
            <a:r>
              <a:rPr lang="tr-TR" altLang="tr-TR" b="1" dirty="0" smtClean="0">
                <a:solidFill>
                  <a:srgbClr val="CC3300"/>
                </a:solidFill>
              </a:rPr>
              <a:t>İ</a:t>
            </a:r>
            <a:r>
              <a:rPr lang="en-US" altLang="tr-TR" b="1" dirty="0" err="1" smtClean="0">
                <a:solidFill>
                  <a:srgbClr val="CC3300"/>
                </a:solidFill>
              </a:rPr>
              <a:t>nternet</a:t>
            </a:r>
            <a:r>
              <a:rPr lang="en-US" altLang="tr-TR" b="1" dirty="0" smtClean="0">
                <a:solidFill>
                  <a:srgbClr val="CC3300"/>
                </a:solidFill>
              </a:rPr>
              <a:t> </a:t>
            </a:r>
            <a:r>
              <a:rPr lang="en-US" altLang="tr-TR" b="1" dirty="0" err="1">
                <a:solidFill>
                  <a:srgbClr val="CC3300"/>
                </a:solidFill>
              </a:rPr>
              <a:t>kullanımı</a:t>
            </a:r>
            <a:r>
              <a:rPr lang="en-US" altLang="tr-TR" b="1" dirty="0">
                <a:solidFill>
                  <a:srgbClr val="CC3300"/>
                </a:solidFill>
              </a:rPr>
              <a:t> </a:t>
            </a:r>
            <a:r>
              <a:rPr lang="en-US" altLang="tr-TR" b="1" dirty="0" err="1">
                <a:solidFill>
                  <a:srgbClr val="CC3300"/>
                </a:solidFill>
              </a:rPr>
              <a:t>yüzünden</a:t>
            </a:r>
            <a:r>
              <a:rPr lang="en-US" altLang="tr-TR" b="1" dirty="0">
                <a:solidFill>
                  <a:srgbClr val="CC3300"/>
                </a:solidFill>
              </a:rPr>
              <a:t> </a:t>
            </a:r>
            <a:r>
              <a:rPr lang="en-US" altLang="tr-TR" b="1" dirty="0" err="1">
                <a:solidFill>
                  <a:srgbClr val="CC3300"/>
                </a:solidFill>
              </a:rPr>
              <a:t>uykusuz</a:t>
            </a:r>
            <a:r>
              <a:rPr lang="en-US" altLang="tr-TR" b="1" dirty="0">
                <a:solidFill>
                  <a:srgbClr val="CC3300"/>
                </a:solidFill>
              </a:rPr>
              <a:t> </a:t>
            </a:r>
            <a:r>
              <a:rPr lang="en-US" altLang="tr-TR" b="1" dirty="0" err="1">
                <a:solidFill>
                  <a:srgbClr val="CC3300"/>
                </a:solidFill>
              </a:rPr>
              <a:t>kaldığım</a:t>
            </a:r>
            <a:r>
              <a:rPr lang="en-US" altLang="tr-TR" b="1" dirty="0">
                <a:solidFill>
                  <a:srgbClr val="CC3300"/>
                </a:solidFill>
              </a:rPr>
              <a:t> </a:t>
            </a:r>
            <a:r>
              <a:rPr lang="en-US" altLang="tr-TR" b="1" dirty="0" err="1">
                <a:solidFill>
                  <a:srgbClr val="CC3300"/>
                </a:solidFill>
              </a:rPr>
              <a:t>ve</a:t>
            </a:r>
            <a:r>
              <a:rPr lang="en-US" altLang="tr-TR" b="1" dirty="0">
                <a:solidFill>
                  <a:srgbClr val="CC3300"/>
                </a:solidFill>
              </a:rPr>
              <a:t> </a:t>
            </a:r>
            <a:r>
              <a:rPr lang="en-US" altLang="tr-TR" b="1" dirty="0" err="1">
                <a:solidFill>
                  <a:srgbClr val="CC3300"/>
                </a:solidFill>
              </a:rPr>
              <a:t>günlük</a:t>
            </a:r>
            <a:r>
              <a:rPr lang="en-US" altLang="tr-TR" b="1" dirty="0">
                <a:solidFill>
                  <a:srgbClr val="CC3300"/>
                </a:solidFill>
              </a:rPr>
              <a:t> </a:t>
            </a:r>
            <a:r>
              <a:rPr lang="en-US" altLang="tr-TR" b="1" dirty="0" err="1">
                <a:solidFill>
                  <a:srgbClr val="CC3300"/>
                </a:solidFill>
              </a:rPr>
              <a:t>sorumluluklarımı</a:t>
            </a:r>
            <a:r>
              <a:rPr lang="en-US" altLang="tr-TR" b="1" dirty="0">
                <a:solidFill>
                  <a:srgbClr val="CC3300"/>
                </a:solidFill>
              </a:rPr>
              <a:t> </a:t>
            </a:r>
            <a:r>
              <a:rPr lang="en-US" altLang="tr-TR" b="1" dirty="0" err="1">
                <a:solidFill>
                  <a:srgbClr val="CC3300"/>
                </a:solidFill>
              </a:rPr>
              <a:t>aksattığım</a:t>
            </a:r>
            <a:r>
              <a:rPr lang="en-US" altLang="tr-TR" b="1" dirty="0">
                <a:solidFill>
                  <a:srgbClr val="CC3300"/>
                </a:solidFill>
              </a:rPr>
              <a:t> </a:t>
            </a:r>
            <a:r>
              <a:rPr lang="en-US" altLang="tr-TR" b="1" dirty="0" err="1">
                <a:solidFill>
                  <a:srgbClr val="CC3300"/>
                </a:solidFill>
              </a:rPr>
              <a:t>oluyor</a:t>
            </a:r>
            <a:r>
              <a:rPr lang="en-US" altLang="tr-TR" b="1" dirty="0">
                <a:solidFill>
                  <a:srgbClr val="CC3300"/>
                </a:solidFill>
              </a:rPr>
              <a:t>.</a:t>
            </a:r>
            <a:endParaRPr lang="tr-TR" b="1" dirty="0">
              <a:solidFill>
                <a:srgbClr val="CC33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1048629 İçerik Yer Tutucusu"/>
          <p:cNvSpPr>
            <a:spLocks noGrp="1"/>
          </p:cNvSpPr>
          <p:nvPr>
            <p:ph idx="1"/>
          </p:nvPr>
        </p:nvSpPr>
        <p:spPr>
          <a:xfrm>
            <a:off x="457200" y="908720"/>
            <a:ext cx="8229600" cy="5217443"/>
          </a:xfrm>
        </p:spPr>
        <p:txBody>
          <a:bodyPr>
            <a:normAutofit fontScale="92500"/>
          </a:bodyPr>
          <a:lstStyle/>
          <a:p>
            <a:r>
              <a:rPr lang="tr-TR" altLang="tr-TR" b="1" dirty="0" smtClean="0">
                <a:solidFill>
                  <a:srgbClr val="CC3300"/>
                </a:solidFill>
              </a:rPr>
              <a:t>İ</a:t>
            </a:r>
            <a:r>
              <a:rPr lang="en-US" altLang="tr-TR" b="1" dirty="0" err="1" smtClean="0">
                <a:solidFill>
                  <a:srgbClr val="CC3300"/>
                </a:solidFill>
              </a:rPr>
              <a:t>nternet</a:t>
            </a:r>
            <a:r>
              <a:rPr lang="en-US" altLang="tr-TR" b="1" dirty="0" smtClean="0">
                <a:solidFill>
                  <a:srgbClr val="CC3300"/>
                </a:solidFill>
              </a:rPr>
              <a:t> </a:t>
            </a:r>
            <a:r>
              <a:rPr lang="en-US" altLang="tr-TR" b="1" dirty="0" err="1">
                <a:solidFill>
                  <a:srgbClr val="CC3300"/>
                </a:solidFill>
              </a:rPr>
              <a:t>kullanmayı</a:t>
            </a:r>
            <a:r>
              <a:rPr lang="en-US" altLang="tr-TR" b="1" dirty="0">
                <a:solidFill>
                  <a:srgbClr val="CC3300"/>
                </a:solidFill>
              </a:rPr>
              <a:t> </a:t>
            </a:r>
            <a:r>
              <a:rPr lang="en-US" altLang="tr-TR" b="1" dirty="0" err="1">
                <a:solidFill>
                  <a:srgbClr val="CC3300"/>
                </a:solidFill>
              </a:rPr>
              <a:t>daha</a:t>
            </a:r>
            <a:r>
              <a:rPr lang="en-US" altLang="tr-TR" b="1" dirty="0">
                <a:solidFill>
                  <a:srgbClr val="CC3300"/>
                </a:solidFill>
              </a:rPr>
              <a:t> </a:t>
            </a:r>
            <a:r>
              <a:rPr lang="tr-TR" altLang="en-US" b="1" dirty="0">
                <a:solidFill>
                  <a:srgbClr val="CC3300"/>
                </a:solidFill>
              </a:rPr>
              <a:t>önce</a:t>
            </a:r>
            <a:r>
              <a:rPr lang="en-US" altLang="tr-TR" b="1" dirty="0">
                <a:solidFill>
                  <a:srgbClr val="CC3300"/>
                </a:solidFill>
              </a:rPr>
              <a:t> </a:t>
            </a:r>
            <a:r>
              <a:rPr lang="en-US" altLang="tr-TR" b="1" dirty="0" err="1">
                <a:solidFill>
                  <a:srgbClr val="CC3300"/>
                </a:solidFill>
              </a:rPr>
              <a:t>azaltmayı</a:t>
            </a:r>
            <a:r>
              <a:rPr lang="en-US" altLang="tr-TR" b="1" dirty="0">
                <a:solidFill>
                  <a:srgbClr val="CC3300"/>
                </a:solidFill>
              </a:rPr>
              <a:t> </a:t>
            </a:r>
            <a:r>
              <a:rPr lang="en-US" altLang="tr-TR" b="1" dirty="0" err="1">
                <a:solidFill>
                  <a:srgbClr val="CC3300"/>
                </a:solidFill>
              </a:rPr>
              <a:t>denedim</a:t>
            </a:r>
            <a:r>
              <a:rPr lang="en-US" altLang="tr-TR" b="1" dirty="0">
                <a:solidFill>
                  <a:srgbClr val="CC3300"/>
                </a:solidFill>
              </a:rPr>
              <a:t> </a:t>
            </a:r>
            <a:r>
              <a:rPr lang="en-US" altLang="tr-TR" b="1" dirty="0" err="1">
                <a:solidFill>
                  <a:srgbClr val="CC3300"/>
                </a:solidFill>
              </a:rPr>
              <a:t>fakat</a:t>
            </a:r>
            <a:r>
              <a:rPr lang="en-US" altLang="tr-TR" b="1" dirty="0">
                <a:solidFill>
                  <a:srgbClr val="CC3300"/>
                </a:solidFill>
              </a:rPr>
              <a:t> </a:t>
            </a:r>
            <a:r>
              <a:rPr lang="en-US" altLang="tr-TR" b="1" dirty="0" err="1">
                <a:solidFill>
                  <a:srgbClr val="CC3300"/>
                </a:solidFill>
              </a:rPr>
              <a:t>başaramadım</a:t>
            </a:r>
            <a:r>
              <a:rPr lang="en-US" altLang="tr-TR" b="1" dirty="0">
                <a:solidFill>
                  <a:srgbClr val="CC3300"/>
                </a:solidFill>
              </a:rPr>
              <a:t>.</a:t>
            </a:r>
            <a:endParaRPr lang="tr-TR" b="1" dirty="0">
              <a:solidFill>
                <a:srgbClr val="CC3300"/>
              </a:solidFill>
            </a:endParaRPr>
          </a:p>
          <a:p>
            <a:r>
              <a:rPr lang="en-US" altLang="tr-TR" b="1" dirty="0" err="1">
                <a:solidFill>
                  <a:srgbClr val="CC3300"/>
                </a:solidFill>
              </a:rPr>
              <a:t>Yakın</a:t>
            </a:r>
            <a:r>
              <a:rPr lang="en-US" altLang="tr-TR" b="1" dirty="0">
                <a:solidFill>
                  <a:srgbClr val="CC3300"/>
                </a:solidFill>
              </a:rPr>
              <a:t> </a:t>
            </a:r>
            <a:r>
              <a:rPr lang="tr-TR" altLang="en-US" b="1" dirty="0">
                <a:solidFill>
                  <a:srgbClr val="CC3300"/>
                </a:solidFill>
              </a:rPr>
              <a:t>çevremdeki</a:t>
            </a:r>
            <a:r>
              <a:rPr lang="en-US" altLang="tr-TR" b="1" dirty="0">
                <a:solidFill>
                  <a:srgbClr val="CC3300"/>
                </a:solidFill>
              </a:rPr>
              <a:t> </a:t>
            </a:r>
            <a:r>
              <a:rPr lang="en-US" altLang="tr-TR" b="1" dirty="0" err="1">
                <a:solidFill>
                  <a:srgbClr val="CC3300"/>
                </a:solidFill>
              </a:rPr>
              <a:t>insanlardan</a:t>
            </a:r>
            <a:r>
              <a:rPr lang="en-US" altLang="tr-TR" b="1" dirty="0">
                <a:solidFill>
                  <a:srgbClr val="CC3300"/>
                </a:solidFill>
              </a:rPr>
              <a:t> internet </a:t>
            </a:r>
            <a:r>
              <a:rPr lang="en-US" altLang="tr-TR" b="1" dirty="0" err="1">
                <a:solidFill>
                  <a:srgbClr val="CC3300"/>
                </a:solidFill>
              </a:rPr>
              <a:t>başında</a:t>
            </a:r>
            <a:r>
              <a:rPr lang="en-US" altLang="tr-TR" b="1" dirty="0">
                <a:solidFill>
                  <a:srgbClr val="CC3300"/>
                </a:solidFill>
              </a:rPr>
              <a:t> </a:t>
            </a:r>
            <a:r>
              <a:rPr lang="en-US" altLang="tr-TR" b="1" dirty="0" err="1">
                <a:solidFill>
                  <a:srgbClr val="CC3300"/>
                </a:solidFill>
              </a:rPr>
              <a:t>geçirdiğim</a:t>
            </a:r>
            <a:r>
              <a:rPr lang="en-US" altLang="tr-TR" b="1" dirty="0">
                <a:solidFill>
                  <a:srgbClr val="CC3300"/>
                </a:solidFill>
              </a:rPr>
              <a:t> </a:t>
            </a:r>
            <a:r>
              <a:rPr lang="en-US" altLang="tr-TR" b="1" dirty="0" err="1">
                <a:solidFill>
                  <a:srgbClr val="CC3300"/>
                </a:solidFill>
              </a:rPr>
              <a:t>zaman</a:t>
            </a:r>
            <a:r>
              <a:rPr lang="en-US" altLang="tr-TR" b="1" dirty="0">
                <a:solidFill>
                  <a:srgbClr val="CC3300"/>
                </a:solidFill>
              </a:rPr>
              <a:t> </a:t>
            </a:r>
            <a:r>
              <a:rPr lang="en-US" altLang="tr-TR" b="1" dirty="0" err="1">
                <a:solidFill>
                  <a:srgbClr val="CC3300"/>
                </a:solidFill>
              </a:rPr>
              <a:t>konusunda</a:t>
            </a:r>
            <a:r>
              <a:rPr lang="en-US" altLang="tr-TR" b="1" dirty="0">
                <a:solidFill>
                  <a:srgbClr val="CC3300"/>
                </a:solidFill>
              </a:rPr>
              <a:t> </a:t>
            </a:r>
            <a:r>
              <a:rPr lang="en-US" altLang="tr-TR" b="1" dirty="0" err="1">
                <a:solidFill>
                  <a:srgbClr val="CC3300"/>
                </a:solidFill>
              </a:rPr>
              <a:t>olumsuz</a:t>
            </a:r>
            <a:r>
              <a:rPr lang="en-US" altLang="tr-TR" b="1" dirty="0">
                <a:solidFill>
                  <a:srgbClr val="CC3300"/>
                </a:solidFill>
              </a:rPr>
              <a:t> </a:t>
            </a:r>
            <a:r>
              <a:rPr lang="en-US" altLang="tr-TR" b="1" dirty="0" err="1">
                <a:solidFill>
                  <a:srgbClr val="CC3300"/>
                </a:solidFill>
              </a:rPr>
              <a:t>eleştiriler</a:t>
            </a:r>
            <a:r>
              <a:rPr lang="en-US" altLang="tr-TR" b="1" dirty="0">
                <a:solidFill>
                  <a:srgbClr val="CC3300"/>
                </a:solidFill>
              </a:rPr>
              <a:t> </a:t>
            </a:r>
            <a:r>
              <a:rPr lang="en-US" altLang="tr-TR" b="1" dirty="0" err="1">
                <a:solidFill>
                  <a:srgbClr val="CC3300"/>
                </a:solidFill>
              </a:rPr>
              <a:t>alıyorum</a:t>
            </a:r>
            <a:r>
              <a:rPr lang="en-US" altLang="tr-TR" b="1" dirty="0">
                <a:solidFill>
                  <a:srgbClr val="CC3300"/>
                </a:solidFill>
              </a:rPr>
              <a:t>.</a:t>
            </a:r>
            <a:endParaRPr lang="tr-TR" b="1" dirty="0">
              <a:solidFill>
                <a:srgbClr val="CC3300"/>
              </a:solidFill>
            </a:endParaRPr>
          </a:p>
          <a:p>
            <a:r>
              <a:rPr lang="en-US" altLang="tr-TR" b="1" dirty="0" err="1">
                <a:solidFill>
                  <a:srgbClr val="CC3300"/>
                </a:solidFill>
              </a:rPr>
              <a:t>Eğer</a:t>
            </a:r>
            <a:r>
              <a:rPr lang="en-US" altLang="tr-TR" b="1" dirty="0">
                <a:solidFill>
                  <a:srgbClr val="CC3300"/>
                </a:solidFill>
              </a:rPr>
              <a:t> </a:t>
            </a:r>
            <a:r>
              <a:rPr lang="en-US" altLang="tr-TR" b="1" dirty="0" err="1">
                <a:solidFill>
                  <a:srgbClr val="CC3300"/>
                </a:solidFill>
              </a:rPr>
              <a:t>hayatımda</a:t>
            </a:r>
            <a:r>
              <a:rPr lang="en-US" altLang="tr-TR" b="1" dirty="0">
                <a:solidFill>
                  <a:srgbClr val="CC3300"/>
                </a:solidFill>
              </a:rPr>
              <a:t> internet </a:t>
            </a:r>
            <a:r>
              <a:rPr lang="en-US" altLang="tr-TR" b="1" dirty="0" err="1">
                <a:solidFill>
                  <a:srgbClr val="CC3300"/>
                </a:solidFill>
              </a:rPr>
              <a:t>olmasa</a:t>
            </a:r>
            <a:r>
              <a:rPr lang="en-US" altLang="tr-TR" b="1" dirty="0">
                <a:solidFill>
                  <a:srgbClr val="CC3300"/>
                </a:solidFill>
              </a:rPr>
              <a:t> </a:t>
            </a:r>
            <a:r>
              <a:rPr lang="en-US" altLang="tr-TR" b="1" dirty="0" err="1">
                <a:solidFill>
                  <a:srgbClr val="CC3300"/>
                </a:solidFill>
              </a:rPr>
              <a:t>hayatın</a:t>
            </a:r>
            <a:r>
              <a:rPr lang="en-US" altLang="tr-TR" b="1" dirty="0">
                <a:solidFill>
                  <a:srgbClr val="CC3300"/>
                </a:solidFill>
              </a:rPr>
              <a:t> </a:t>
            </a:r>
            <a:r>
              <a:rPr lang="en-US" altLang="tr-TR" b="1" dirty="0" err="1">
                <a:solidFill>
                  <a:srgbClr val="CC3300"/>
                </a:solidFill>
              </a:rPr>
              <a:t>sıkıcı</a:t>
            </a:r>
            <a:r>
              <a:rPr lang="en-US" altLang="tr-TR" b="1" dirty="0">
                <a:solidFill>
                  <a:srgbClr val="CC3300"/>
                </a:solidFill>
              </a:rPr>
              <a:t>, </a:t>
            </a:r>
            <a:r>
              <a:rPr lang="en-US" altLang="tr-TR" b="1" dirty="0" err="1">
                <a:solidFill>
                  <a:srgbClr val="CC3300"/>
                </a:solidFill>
              </a:rPr>
              <a:t>zevksiz</a:t>
            </a:r>
            <a:r>
              <a:rPr lang="en-US" altLang="tr-TR" b="1" dirty="0">
                <a:solidFill>
                  <a:srgbClr val="CC3300"/>
                </a:solidFill>
              </a:rPr>
              <a:t> </a:t>
            </a:r>
            <a:r>
              <a:rPr lang="en-US" altLang="tr-TR" b="1" dirty="0" err="1">
                <a:solidFill>
                  <a:srgbClr val="CC3300"/>
                </a:solidFill>
              </a:rPr>
              <a:t>ve</a:t>
            </a:r>
            <a:r>
              <a:rPr lang="en-US" altLang="tr-TR" b="1" dirty="0">
                <a:solidFill>
                  <a:srgbClr val="CC3300"/>
                </a:solidFill>
              </a:rPr>
              <a:t> </a:t>
            </a:r>
            <a:r>
              <a:rPr lang="en-US" altLang="tr-TR" b="1" dirty="0" err="1">
                <a:solidFill>
                  <a:srgbClr val="CC3300"/>
                </a:solidFill>
              </a:rPr>
              <a:t>boş</a:t>
            </a:r>
            <a:r>
              <a:rPr lang="en-US" altLang="tr-TR" b="1" dirty="0">
                <a:solidFill>
                  <a:srgbClr val="CC3300"/>
                </a:solidFill>
              </a:rPr>
              <a:t> </a:t>
            </a:r>
            <a:r>
              <a:rPr lang="en-US" altLang="tr-TR" b="1" dirty="0" err="1">
                <a:solidFill>
                  <a:srgbClr val="CC3300"/>
                </a:solidFill>
              </a:rPr>
              <a:t>olduğunu</a:t>
            </a:r>
            <a:r>
              <a:rPr lang="en-US" altLang="tr-TR" b="1" dirty="0">
                <a:solidFill>
                  <a:srgbClr val="CC3300"/>
                </a:solidFill>
              </a:rPr>
              <a:t> </a:t>
            </a:r>
            <a:r>
              <a:rPr lang="en-US" altLang="tr-TR" b="1" dirty="0" err="1">
                <a:solidFill>
                  <a:srgbClr val="CC3300"/>
                </a:solidFill>
              </a:rPr>
              <a:t>düşünüyorum</a:t>
            </a:r>
            <a:r>
              <a:rPr lang="en-US" altLang="tr-TR" b="1" dirty="0">
                <a:solidFill>
                  <a:srgbClr val="CC3300"/>
                </a:solidFill>
              </a:rPr>
              <a:t>.</a:t>
            </a:r>
            <a:endParaRPr lang="tr-TR" b="1" dirty="0">
              <a:solidFill>
                <a:srgbClr val="CC3300"/>
              </a:solidFill>
            </a:endParaRPr>
          </a:p>
          <a:p>
            <a:r>
              <a:rPr lang="en-US" altLang="tr-TR" b="1" dirty="0">
                <a:solidFill>
                  <a:srgbClr val="CC3300"/>
                </a:solidFill>
              </a:rPr>
              <a:t>Ben </a:t>
            </a:r>
            <a:r>
              <a:rPr lang="en-US" altLang="tr-TR" b="1" dirty="0" err="1">
                <a:solidFill>
                  <a:srgbClr val="CC3300"/>
                </a:solidFill>
              </a:rPr>
              <a:t>internette</a:t>
            </a:r>
            <a:r>
              <a:rPr lang="en-US" altLang="tr-TR" b="1" dirty="0">
                <a:solidFill>
                  <a:srgbClr val="CC3300"/>
                </a:solidFill>
              </a:rPr>
              <a:t> </a:t>
            </a:r>
            <a:r>
              <a:rPr lang="en-US" altLang="tr-TR" b="1" dirty="0" err="1">
                <a:solidFill>
                  <a:srgbClr val="CC3300"/>
                </a:solidFill>
              </a:rPr>
              <a:t>iken</a:t>
            </a:r>
            <a:r>
              <a:rPr lang="en-US" altLang="tr-TR" b="1" dirty="0">
                <a:solidFill>
                  <a:srgbClr val="CC3300"/>
                </a:solidFill>
              </a:rPr>
              <a:t> </a:t>
            </a:r>
            <a:r>
              <a:rPr lang="en-US" altLang="tr-TR" b="1" dirty="0" err="1">
                <a:solidFill>
                  <a:srgbClr val="CC3300"/>
                </a:solidFill>
              </a:rPr>
              <a:t>beni</a:t>
            </a:r>
            <a:r>
              <a:rPr lang="en-US" altLang="tr-TR" b="1" dirty="0">
                <a:solidFill>
                  <a:srgbClr val="CC3300"/>
                </a:solidFill>
              </a:rPr>
              <a:t> </a:t>
            </a:r>
            <a:r>
              <a:rPr lang="en-US" altLang="tr-TR" b="1" dirty="0" err="1">
                <a:solidFill>
                  <a:srgbClr val="CC3300"/>
                </a:solidFill>
              </a:rPr>
              <a:t>meşgul</a:t>
            </a:r>
            <a:r>
              <a:rPr lang="en-US" altLang="tr-TR" b="1" dirty="0">
                <a:solidFill>
                  <a:srgbClr val="CC3300"/>
                </a:solidFill>
              </a:rPr>
              <a:t> </a:t>
            </a:r>
            <a:r>
              <a:rPr lang="en-US" altLang="tr-TR" b="1" dirty="0" err="1">
                <a:solidFill>
                  <a:srgbClr val="CC3300"/>
                </a:solidFill>
              </a:rPr>
              <a:t>eden</a:t>
            </a:r>
            <a:r>
              <a:rPr lang="en-US" altLang="tr-TR" b="1" dirty="0">
                <a:solidFill>
                  <a:srgbClr val="CC3300"/>
                </a:solidFill>
              </a:rPr>
              <a:t> </a:t>
            </a:r>
            <a:r>
              <a:rPr lang="en-US" altLang="tr-TR" b="1" dirty="0" err="1">
                <a:solidFill>
                  <a:srgbClr val="CC3300"/>
                </a:solidFill>
              </a:rPr>
              <a:t>kişilere</a:t>
            </a:r>
            <a:r>
              <a:rPr lang="en-US" altLang="tr-TR" b="1" dirty="0">
                <a:solidFill>
                  <a:srgbClr val="CC3300"/>
                </a:solidFill>
              </a:rPr>
              <a:t> her </a:t>
            </a:r>
            <a:r>
              <a:rPr lang="en-US" altLang="tr-TR" b="1" dirty="0" err="1">
                <a:solidFill>
                  <a:srgbClr val="CC3300"/>
                </a:solidFill>
              </a:rPr>
              <a:t>kim</a:t>
            </a:r>
            <a:r>
              <a:rPr lang="en-US" altLang="tr-TR" b="1" dirty="0">
                <a:solidFill>
                  <a:srgbClr val="CC3300"/>
                </a:solidFill>
              </a:rPr>
              <a:t> </a:t>
            </a:r>
            <a:r>
              <a:rPr lang="en-US" altLang="tr-TR" b="1" dirty="0" err="1">
                <a:solidFill>
                  <a:srgbClr val="CC3300"/>
                </a:solidFill>
              </a:rPr>
              <a:t>olursa</a:t>
            </a:r>
            <a:r>
              <a:rPr lang="en-US" altLang="tr-TR" b="1" dirty="0">
                <a:solidFill>
                  <a:srgbClr val="CC3300"/>
                </a:solidFill>
              </a:rPr>
              <a:t> </a:t>
            </a:r>
            <a:r>
              <a:rPr lang="en-US" altLang="tr-TR" b="1" dirty="0" err="1">
                <a:solidFill>
                  <a:srgbClr val="CC3300"/>
                </a:solidFill>
              </a:rPr>
              <a:t>olsun</a:t>
            </a:r>
            <a:r>
              <a:rPr lang="en-US" altLang="tr-TR" b="1" dirty="0">
                <a:solidFill>
                  <a:srgbClr val="CC3300"/>
                </a:solidFill>
              </a:rPr>
              <a:t> </a:t>
            </a:r>
            <a:r>
              <a:rPr lang="en-US" altLang="tr-TR" b="1" dirty="0" err="1">
                <a:solidFill>
                  <a:srgbClr val="CC3300"/>
                </a:solidFill>
              </a:rPr>
              <a:t>sinirli</a:t>
            </a:r>
            <a:r>
              <a:rPr lang="en-US" altLang="tr-TR" b="1" dirty="0">
                <a:solidFill>
                  <a:srgbClr val="CC3300"/>
                </a:solidFill>
              </a:rPr>
              <a:t> </a:t>
            </a:r>
            <a:r>
              <a:rPr lang="en-US" altLang="tr-TR" b="1" dirty="0" err="1">
                <a:solidFill>
                  <a:srgbClr val="CC3300"/>
                </a:solidFill>
              </a:rPr>
              <a:t>davranıyorum</a:t>
            </a:r>
            <a:r>
              <a:rPr lang="en-US" altLang="tr-TR" b="1" dirty="0">
                <a:solidFill>
                  <a:srgbClr val="CC3300"/>
                </a:solidFill>
              </a:rPr>
              <a:t>.</a:t>
            </a:r>
            <a:endParaRPr lang="tr-TR" b="1" dirty="0">
              <a:solidFill>
                <a:srgbClr val="CC33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1048631 İçerik Yer Tutucusu"/>
          <p:cNvSpPr>
            <a:spLocks noGrp="1"/>
          </p:cNvSpPr>
          <p:nvPr>
            <p:ph idx="1"/>
          </p:nvPr>
        </p:nvSpPr>
        <p:spPr>
          <a:xfrm>
            <a:off x="914400" y="764704"/>
            <a:ext cx="8229600" cy="1247001"/>
          </a:xfrm>
        </p:spPr>
        <p:txBody>
          <a:bodyPr>
            <a:normAutofit fontScale="70000" lnSpcReduction="20000"/>
          </a:bodyPr>
          <a:lstStyle/>
          <a:p>
            <a:pPr>
              <a:buNone/>
            </a:pPr>
            <a:r>
              <a:rPr lang="tr-TR" altLang="tr-TR" sz="6000" b="1" dirty="0" smtClean="0">
                <a:solidFill>
                  <a:srgbClr val="FF0066"/>
                </a:solidFill>
              </a:rPr>
              <a:t>NELER YAPABİLİRSİNİZ?</a:t>
            </a:r>
            <a:endParaRPr lang="tr-TR" sz="6000" b="1" dirty="0">
              <a:solidFill>
                <a:srgbClr val="FF0066"/>
              </a:solidFill>
            </a:endParaRPr>
          </a:p>
        </p:txBody>
      </p:sp>
      <p:pic>
        <p:nvPicPr>
          <p:cNvPr id="2097165" name="2097164 Resim"/>
          <p:cNvPicPr>
            <a:picLocks/>
          </p:cNvPicPr>
          <p:nvPr/>
        </p:nvPicPr>
        <p:blipFill>
          <a:blip r:embed="rId2" cstate="print"/>
          <a:stretch>
            <a:fillRect/>
          </a:stretch>
        </p:blipFill>
        <p:spPr>
          <a:xfrm>
            <a:off x="1393272" y="2236945"/>
            <a:ext cx="6020961" cy="373525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1 Başlık"/>
          <p:cNvSpPr>
            <a:spLocks noGrp="1"/>
          </p:cNvSpPr>
          <p:nvPr>
            <p:ph type="title"/>
          </p:nvPr>
        </p:nvSpPr>
        <p:spPr/>
        <p:txBody>
          <a:bodyPr/>
          <a:lstStyle/>
          <a:p>
            <a:endParaRPr lang="tr-TR"/>
          </a:p>
        </p:txBody>
      </p:sp>
      <p:sp>
        <p:nvSpPr>
          <p:cNvPr id="1048634" name="2 İçerik Yer Tutucusu"/>
          <p:cNvSpPr>
            <a:spLocks noGrp="1"/>
          </p:cNvSpPr>
          <p:nvPr>
            <p:ph idx="1"/>
          </p:nvPr>
        </p:nvSpPr>
        <p:spPr/>
        <p:txBody>
          <a:bodyPr/>
          <a:lstStyle/>
          <a:p>
            <a:r>
              <a:rPr lang="en-US" altLang="tr-TR" dirty="0" err="1"/>
              <a:t>Bir</a:t>
            </a:r>
            <a:r>
              <a:rPr lang="en-US" altLang="tr-TR" dirty="0"/>
              <a:t> </a:t>
            </a:r>
            <a:r>
              <a:rPr lang="en-US" altLang="tr-TR" dirty="0" err="1"/>
              <a:t>hafta</a:t>
            </a:r>
            <a:r>
              <a:rPr lang="en-US" altLang="tr-TR" dirty="0"/>
              <a:t> </a:t>
            </a:r>
            <a:r>
              <a:rPr lang="en-US" altLang="tr-TR" dirty="0" err="1"/>
              <a:t>boyunca</a:t>
            </a:r>
            <a:r>
              <a:rPr lang="en-US" altLang="tr-TR" dirty="0"/>
              <a:t> internet </a:t>
            </a:r>
            <a:r>
              <a:rPr lang="en-US" altLang="tr-TR" dirty="0" err="1"/>
              <a:t>kullanımınızı</a:t>
            </a:r>
            <a:r>
              <a:rPr lang="en-US" altLang="tr-TR" dirty="0"/>
              <a:t> </a:t>
            </a:r>
            <a:r>
              <a:rPr lang="en-US" altLang="tr-TR" dirty="0" err="1"/>
              <a:t>gün</a:t>
            </a:r>
            <a:r>
              <a:rPr lang="en-US" altLang="tr-TR" dirty="0"/>
              <a:t> </a:t>
            </a:r>
            <a:r>
              <a:rPr lang="en-US" altLang="tr-TR" dirty="0" err="1"/>
              <a:t>gün</a:t>
            </a:r>
            <a:r>
              <a:rPr lang="en-US" altLang="tr-TR" dirty="0"/>
              <a:t> not </a:t>
            </a:r>
            <a:r>
              <a:rPr lang="en-US" altLang="tr-TR" dirty="0" err="1"/>
              <a:t>edin</a:t>
            </a:r>
            <a:r>
              <a:rPr lang="en-US" altLang="tr-TR" dirty="0"/>
              <a:t>. Her </a:t>
            </a:r>
            <a:r>
              <a:rPr lang="en-US" altLang="tr-TR" dirty="0" err="1"/>
              <a:t>gün</a:t>
            </a:r>
            <a:r>
              <a:rPr lang="en-US" altLang="tr-TR" dirty="0"/>
              <a:t> ka</a:t>
            </a:r>
            <a:r>
              <a:rPr lang="tr-TR" altLang="en-US" dirty="0"/>
              <a:t>ç</a:t>
            </a:r>
            <a:r>
              <a:rPr lang="en-US" altLang="tr-TR" dirty="0"/>
              <a:t> </a:t>
            </a:r>
            <a:r>
              <a:rPr lang="en-US" altLang="tr-TR" dirty="0" err="1"/>
              <a:t>saat</a:t>
            </a:r>
            <a:r>
              <a:rPr lang="en-US" altLang="tr-TR" dirty="0"/>
              <a:t> </a:t>
            </a:r>
            <a:r>
              <a:rPr lang="en-US" altLang="tr-TR" dirty="0" err="1"/>
              <a:t>kullanıyorsunuz</a:t>
            </a:r>
            <a:r>
              <a:rPr lang="en-US" altLang="tr-TR" dirty="0"/>
              <a:t>? </a:t>
            </a:r>
            <a:r>
              <a:rPr lang="en-US" altLang="tr-TR" dirty="0" err="1"/>
              <a:t>Neler</a:t>
            </a:r>
            <a:r>
              <a:rPr lang="en-US" altLang="tr-TR" dirty="0"/>
              <a:t> </a:t>
            </a:r>
            <a:r>
              <a:rPr lang="en-US" altLang="tr-TR" dirty="0" err="1"/>
              <a:t>yapıyorsunuz</a:t>
            </a:r>
            <a:r>
              <a:rPr lang="en-US" altLang="tr-TR" dirty="0"/>
              <a:t>? (</a:t>
            </a:r>
            <a:r>
              <a:rPr lang="en-US" altLang="tr-TR" dirty="0" err="1"/>
              <a:t>internette</a:t>
            </a:r>
            <a:r>
              <a:rPr lang="en-US" altLang="tr-TR" dirty="0"/>
              <a:t> </a:t>
            </a:r>
            <a:r>
              <a:rPr lang="en-US" altLang="tr-TR" dirty="0" err="1"/>
              <a:t>sörf</a:t>
            </a:r>
            <a:r>
              <a:rPr lang="en-US" altLang="tr-TR" dirty="0"/>
              <a:t>, chat, </a:t>
            </a:r>
            <a:r>
              <a:rPr lang="en-US" altLang="tr-TR" dirty="0" err="1"/>
              <a:t>oyun</a:t>
            </a:r>
            <a:r>
              <a:rPr lang="en-US" altLang="tr-TR" dirty="0"/>
              <a:t> vb.)</a:t>
            </a:r>
            <a:endParaRPr lang="tr-TR" dirty="0"/>
          </a:p>
          <a:p>
            <a:r>
              <a:rPr lang="tr-TR" altLang="tr-TR" dirty="0" smtClean="0"/>
              <a:t>İ</a:t>
            </a:r>
            <a:r>
              <a:rPr lang="en-US" altLang="tr-TR" dirty="0" err="1" smtClean="0"/>
              <a:t>nternet</a:t>
            </a:r>
            <a:r>
              <a:rPr lang="en-US" altLang="tr-TR" dirty="0" smtClean="0"/>
              <a:t> </a:t>
            </a:r>
            <a:r>
              <a:rPr lang="en-US" altLang="tr-TR" dirty="0" err="1"/>
              <a:t>kullanımı</a:t>
            </a:r>
            <a:r>
              <a:rPr lang="en-US" altLang="tr-TR" dirty="0"/>
              <a:t> </a:t>
            </a:r>
            <a:r>
              <a:rPr lang="en-US" altLang="tr-TR" dirty="0" err="1"/>
              <a:t>dışında</a:t>
            </a:r>
            <a:r>
              <a:rPr lang="en-US" altLang="tr-TR" dirty="0"/>
              <a:t> </a:t>
            </a:r>
            <a:r>
              <a:rPr lang="en-US" altLang="tr-TR" dirty="0" err="1"/>
              <a:t>neler</a:t>
            </a:r>
            <a:r>
              <a:rPr lang="en-US" altLang="tr-TR" dirty="0"/>
              <a:t> </a:t>
            </a:r>
            <a:r>
              <a:rPr lang="en-US" altLang="tr-TR" dirty="0" err="1"/>
              <a:t>yapabileceğinizi</a:t>
            </a:r>
            <a:r>
              <a:rPr lang="en-US" altLang="tr-TR" dirty="0"/>
              <a:t> de </a:t>
            </a:r>
            <a:r>
              <a:rPr lang="en-US" altLang="tr-TR" dirty="0" err="1"/>
              <a:t>düşünün</a:t>
            </a:r>
            <a:r>
              <a:rPr lang="en-US" altLang="tr-TR" dirty="0"/>
              <a:t> </a:t>
            </a:r>
            <a:r>
              <a:rPr lang="en-US" altLang="tr-TR" dirty="0" err="1"/>
              <a:t>ve</a:t>
            </a:r>
            <a:r>
              <a:rPr lang="en-US" altLang="tr-TR" dirty="0"/>
              <a:t> </a:t>
            </a:r>
            <a:r>
              <a:rPr lang="en-US" altLang="tr-TR" dirty="0" err="1"/>
              <a:t>bunları</a:t>
            </a:r>
            <a:r>
              <a:rPr lang="en-US" altLang="tr-TR" dirty="0"/>
              <a:t> </a:t>
            </a:r>
            <a:r>
              <a:rPr lang="en-US" altLang="tr-TR" dirty="0" err="1"/>
              <a:t>da</a:t>
            </a:r>
            <a:r>
              <a:rPr lang="en-US" altLang="tr-TR" dirty="0"/>
              <a:t> not </a:t>
            </a:r>
            <a:r>
              <a:rPr lang="en-US" altLang="tr-TR" dirty="0" err="1"/>
              <a:t>edin</a:t>
            </a:r>
            <a:r>
              <a:rPr lang="en-US" altLang="tr-TR" dirty="0"/>
              <a:t>. (</a:t>
            </a:r>
            <a:r>
              <a:rPr lang="en-US" altLang="tr-TR" dirty="0" err="1"/>
              <a:t>Spor</a:t>
            </a:r>
            <a:r>
              <a:rPr lang="en-US" altLang="tr-TR" dirty="0"/>
              <a:t>, </a:t>
            </a:r>
            <a:r>
              <a:rPr lang="en-US" altLang="tr-TR" dirty="0" err="1"/>
              <a:t>müzik</a:t>
            </a:r>
            <a:r>
              <a:rPr lang="en-US" altLang="tr-TR" dirty="0"/>
              <a:t>, </a:t>
            </a:r>
            <a:r>
              <a:rPr lang="en-US" altLang="tr-TR" dirty="0" err="1"/>
              <a:t>sosyal</a:t>
            </a:r>
            <a:r>
              <a:rPr lang="en-US" altLang="tr-TR" dirty="0"/>
              <a:t> </a:t>
            </a:r>
            <a:r>
              <a:rPr lang="en-US" altLang="tr-TR" dirty="0" err="1"/>
              <a:t>faaliyetler</a:t>
            </a:r>
            <a:r>
              <a:rPr lang="en-US" altLang="tr-TR" dirty="0"/>
              <a:t> vb.)</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1048635 İçerik Yer Tutucusu"/>
          <p:cNvSpPr>
            <a:spLocks noGrp="1"/>
          </p:cNvSpPr>
          <p:nvPr>
            <p:ph idx="1"/>
          </p:nvPr>
        </p:nvSpPr>
        <p:spPr>
          <a:xfrm>
            <a:off x="467544" y="620688"/>
            <a:ext cx="8229600" cy="5852816"/>
          </a:xfrm>
        </p:spPr>
        <p:txBody>
          <a:bodyPr>
            <a:normAutofit/>
          </a:bodyPr>
          <a:lstStyle/>
          <a:p>
            <a:r>
              <a:rPr lang="en-US" altLang="tr-TR" dirty="0" err="1"/>
              <a:t>Bunları</a:t>
            </a:r>
            <a:r>
              <a:rPr lang="en-US" altLang="tr-TR" dirty="0"/>
              <a:t> </a:t>
            </a:r>
            <a:r>
              <a:rPr lang="en-US" altLang="tr-TR" dirty="0" err="1"/>
              <a:t>yapmak</a:t>
            </a:r>
            <a:r>
              <a:rPr lang="en-US" altLang="tr-TR" dirty="0"/>
              <a:t> </a:t>
            </a:r>
            <a:r>
              <a:rPr lang="en-US" altLang="tr-TR" dirty="0" err="1"/>
              <a:t>yerine</a:t>
            </a:r>
            <a:r>
              <a:rPr lang="en-US" altLang="tr-TR" dirty="0"/>
              <a:t> </a:t>
            </a:r>
            <a:r>
              <a:rPr lang="en-US" altLang="tr-TR" dirty="0" err="1"/>
              <a:t>neden</a:t>
            </a:r>
            <a:r>
              <a:rPr lang="en-US" altLang="tr-TR" dirty="0"/>
              <a:t> internet </a:t>
            </a:r>
            <a:r>
              <a:rPr lang="en-US" altLang="tr-TR" dirty="0" err="1"/>
              <a:t>kullanmayı</a:t>
            </a:r>
            <a:r>
              <a:rPr lang="en-US" altLang="tr-TR" dirty="0"/>
              <a:t> </a:t>
            </a:r>
            <a:r>
              <a:rPr lang="en-US" altLang="tr-TR" dirty="0" err="1"/>
              <a:t>tercih</a:t>
            </a:r>
            <a:r>
              <a:rPr lang="en-US" altLang="tr-TR" dirty="0"/>
              <a:t> </a:t>
            </a:r>
            <a:r>
              <a:rPr lang="en-US" altLang="tr-TR" dirty="0" err="1"/>
              <a:t>ettiğinizi</a:t>
            </a:r>
            <a:r>
              <a:rPr lang="en-US" altLang="tr-TR" dirty="0"/>
              <a:t> </a:t>
            </a:r>
            <a:r>
              <a:rPr lang="en-US" altLang="tr-TR" dirty="0" err="1"/>
              <a:t>düşünün</a:t>
            </a:r>
            <a:r>
              <a:rPr lang="en-US" altLang="tr-TR" dirty="0"/>
              <a:t>. </a:t>
            </a:r>
            <a:endParaRPr lang="tr-TR" dirty="0"/>
          </a:p>
          <a:p>
            <a:r>
              <a:rPr lang="en-US" altLang="tr-TR" dirty="0" err="1"/>
              <a:t>Spor</a:t>
            </a:r>
            <a:r>
              <a:rPr lang="en-US" altLang="tr-TR" dirty="0"/>
              <a:t>, </a:t>
            </a:r>
            <a:r>
              <a:rPr lang="en-US" altLang="tr-TR" dirty="0" err="1"/>
              <a:t>müzik</a:t>
            </a:r>
            <a:r>
              <a:rPr lang="en-US" altLang="tr-TR" dirty="0"/>
              <a:t>, </a:t>
            </a:r>
            <a:r>
              <a:rPr lang="en-US" altLang="tr-TR" dirty="0" err="1"/>
              <a:t>sosyal</a:t>
            </a:r>
            <a:r>
              <a:rPr lang="en-US" altLang="tr-TR" dirty="0"/>
              <a:t> </a:t>
            </a:r>
            <a:r>
              <a:rPr lang="en-US" altLang="tr-TR" dirty="0" err="1"/>
              <a:t>faaliyetlerle</a:t>
            </a:r>
            <a:r>
              <a:rPr lang="en-US" altLang="tr-TR" dirty="0"/>
              <a:t> internet </a:t>
            </a:r>
            <a:r>
              <a:rPr lang="en-US" altLang="tr-TR" dirty="0" err="1"/>
              <a:t>kullanımını</a:t>
            </a:r>
            <a:r>
              <a:rPr lang="en-US" altLang="tr-TR" dirty="0"/>
              <a:t> </a:t>
            </a:r>
            <a:r>
              <a:rPr lang="en-US" altLang="tr-TR" dirty="0" err="1"/>
              <a:t>yer</a:t>
            </a:r>
            <a:r>
              <a:rPr lang="en-US" altLang="tr-TR" dirty="0"/>
              <a:t> </a:t>
            </a:r>
            <a:r>
              <a:rPr lang="en-US" altLang="tr-TR" dirty="0" err="1"/>
              <a:t>değiştirin</a:t>
            </a:r>
            <a:r>
              <a:rPr lang="en-US" altLang="tr-TR" dirty="0"/>
              <a:t>.</a:t>
            </a:r>
            <a:endParaRPr lang="tr-TR" dirty="0"/>
          </a:p>
          <a:p>
            <a:r>
              <a:rPr lang="tr-TR" altLang="tr-TR" dirty="0" smtClean="0"/>
              <a:t>İ</a:t>
            </a:r>
            <a:r>
              <a:rPr lang="en-US" altLang="tr-TR" dirty="0" err="1" smtClean="0"/>
              <a:t>nternet</a:t>
            </a:r>
            <a:r>
              <a:rPr lang="en-US" altLang="tr-TR" dirty="0" smtClean="0"/>
              <a:t> </a:t>
            </a:r>
            <a:r>
              <a:rPr lang="en-US" altLang="tr-TR" dirty="0" err="1"/>
              <a:t>kullanımını</a:t>
            </a:r>
            <a:r>
              <a:rPr lang="en-US" altLang="tr-TR" dirty="0"/>
              <a:t> </a:t>
            </a:r>
            <a:r>
              <a:rPr lang="en-US" altLang="tr-TR" dirty="0" err="1"/>
              <a:t>bırakmak</a:t>
            </a:r>
            <a:r>
              <a:rPr lang="en-US" altLang="tr-TR" dirty="0"/>
              <a:t>/</a:t>
            </a:r>
            <a:r>
              <a:rPr lang="en-US" altLang="tr-TR" dirty="0" err="1"/>
              <a:t>azaltmak</a:t>
            </a:r>
            <a:r>
              <a:rPr lang="en-US" altLang="tr-TR" dirty="0"/>
              <a:t> </a:t>
            </a:r>
            <a:r>
              <a:rPr lang="en-US" altLang="tr-TR" dirty="0" err="1"/>
              <a:t>için</a:t>
            </a:r>
            <a:r>
              <a:rPr lang="en-US" altLang="tr-TR" dirty="0"/>
              <a:t> </a:t>
            </a:r>
            <a:r>
              <a:rPr lang="tr-TR" altLang="en-US" dirty="0"/>
              <a:t>çevrenizden</a:t>
            </a:r>
            <a:r>
              <a:rPr lang="en-US" altLang="tr-TR" dirty="0"/>
              <a:t> </a:t>
            </a:r>
            <a:r>
              <a:rPr lang="en-US" altLang="tr-TR" dirty="0" err="1"/>
              <a:t>destek</a:t>
            </a:r>
            <a:r>
              <a:rPr lang="en-US" altLang="tr-TR" dirty="0"/>
              <a:t> </a:t>
            </a:r>
            <a:r>
              <a:rPr lang="en-US" altLang="tr-TR" dirty="0" err="1"/>
              <a:t>alın</a:t>
            </a:r>
            <a:r>
              <a:rPr lang="en-US" altLang="tr-TR" dirty="0"/>
              <a:t>. </a:t>
            </a:r>
            <a:endParaRPr lang="tr-TR" dirty="0"/>
          </a:p>
          <a:p>
            <a:r>
              <a:rPr lang="tr-TR" altLang="tr-TR" dirty="0" smtClean="0"/>
              <a:t>İ</a:t>
            </a:r>
            <a:r>
              <a:rPr lang="en-US" altLang="tr-TR" dirty="0" err="1" smtClean="0"/>
              <a:t>nternet</a:t>
            </a:r>
            <a:r>
              <a:rPr lang="en-US" altLang="tr-TR" dirty="0" smtClean="0"/>
              <a:t> </a:t>
            </a:r>
            <a:r>
              <a:rPr lang="en-US" altLang="tr-TR" dirty="0" err="1"/>
              <a:t>başında</a:t>
            </a:r>
            <a:r>
              <a:rPr lang="en-US" altLang="tr-TR" dirty="0"/>
              <a:t> </a:t>
            </a:r>
            <a:r>
              <a:rPr lang="en-US" altLang="tr-TR" dirty="0" err="1"/>
              <a:t>geçireceğiniz</a:t>
            </a:r>
            <a:r>
              <a:rPr lang="en-US" altLang="tr-TR" dirty="0"/>
              <a:t> </a:t>
            </a:r>
            <a:r>
              <a:rPr lang="tr-TR" altLang="en-US" dirty="0"/>
              <a:t>önceden</a:t>
            </a:r>
            <a:r>
              <a:rPr lang="en-US" altLang="tr-TR" dirty="0"/>
              <a:t> </a:t>
            </a:r>
            <a:r>
              <a:rPr lang="en-US" altLang="tr-TR" dirty="0" err="1"/>
              <a:t>planlayarak</a:t>
            </a:r>
            <a:r>
              <a:rPr lang="en-US" altLang="tr-TR" dirty="0"/>
              <a:t> </a:t>
            </a:r>
            <a:r>
              <a:rPr lang="en-US" altLang="tr-TR" dirty="0" err="1"/>
              <a:t>bu</a:t>
            </a:r>
            <a:r>
              <a:rPr lang="en-US" altLang="tr-TR" dirty="0"/>
              <a:t> </a:t>
            </a:r>
            <a:r>
              <a:rPr lang="en-US" altLang="tr-TR" dirty="0" err="1"/>
              <a:t>plana</a:t>
            </a:r>
            <a:r>
              <a:rPr lang="en-US" altLang="tr-TR" dirty="0"/>
              <a:t> </a:t>
            </a:r>
            <a:r>
              <a:rPr lang="en-US" altLang="tr-TR" dirty="0" err="1"/>
              <a:t>uyun</a:t>
            </a:r>
            <a:r>
              <a:rPr lang="en-US" altLang="tr-TR" dirty="0"/>
              <a:t>. </a:t>
            </a:r>
            <a:r>
              <a:rPr lang="en-US" altLang="tr-TR" dirty="0" err="1"/>
              <a:t>Böylece</a:t>
            </a:r>
            <a:r>
              <a:rPr lang="en-US" altLang="tr-TR" dirty="0"/>
              <a:t> </a:t>
            </a:r>
            <a:r>
              <a:rPr lang="en-US" altLang="tr-TR" dirty="0" err="1"/>
              <a:t>zamanınızı</a:t>
            </a:r>
            <a:r>
              <a:rPr lang="en-US" altLang="tr-TR" dirty="0"/>
              <a:t> </a:t>
            </a:r>
            <a:r>
              <a:rPr lang="en-US" altLang="tr-TR" dirty="0" err="1"/>
              <a:t>kaliteli</a:t>
            </a:r>
            <a:r>
              <a:rPr lang="en-US" altLang="tr-TR" dirty="0"/>
              <a:t> hale </a:t>
            </a:r>
            <a:r>
              <a:rPr lang="en-US" altLang="tr-TR" dirty="0" err="1"/>
              <a:t>getirmiş</a:t>
            </a:r>
            <a:r>
              <a:rPr lang="en-US" altLang="tr-TR" dirty="0"/>
              <a:t> </a:t>
            </a:r>
            <a:r>
              <a:rPr lang="en-US" altLang="tr-TR" dirty="0" err="1"/>
              <a:t>olursunuz</a:t>
            </a:r>
            <a:r>
              <a:rPr lang="en-US" altLang="tr-TR" dirty="0"/>
              <a:t>. </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1048637 İçerik Yer Tutucusu"/>
          <p:cNvSpPr>
            <a:spLocks noGrp="1"/>
          </p:cNvSpPr>
          <p:nvPr>
            <p:ph idx="1"/>
          </p:nvPr>
        </p:nvSpPr>
        <p:spPr>
          <a:xfrm>
            <a:off x="395536" y="620688"/>
            <a:ext cx="8291264" cy="5472608"/>
          </a:xfrm>
        </p:spPr>
        <p:txBody>
          <a:bodyPr>
            <a:noAutofit/>
          </a:bodyPr>
          <a:lstStyle/>
          <a:p>
            <a:pPr algn="ctr">
              <a:buNone/>
            </a:pPr>
            <a:r>
              <a:rPr lang="tr-TR" altLang="tr-TR" sz="6000" b="1" dirty="0" smtClean="0">
                <a:solidFill>
                  <a:srgbClr val="C00000"/>
                </a:solidFill>
                <a:effectLst>
                  <a:outerShdw blurRad="38100" dist="38100" dir="2700000" algn="tl">
                    <a:srgbClr val="000000">
                      <a:alpha val="43137"/>
                    </a:srgbClr>
                  </a:outerShdw>
                </a:effectLst>
              </a:rPr>
              <a:t>	</a:t>
            </a:r>
            <a:r>
              <a:rPr lang="en-US" altLang="tr-TR" sz="4800" b="1" dirty="0" smtClean="0">
                <a:solidFill>
                  <a:srgbClr val="C00000"/>
                </a:solidFill>
                <a:effectLst>
                  <a:outerShdw blurRad="38100" dist="38100" dir="2700000" algn="tl">
                    <a:srgbClr val="000000">
                      <a:alpha val="43137"/>
                    </a:srgbClr>
                  </a:outerShdw>
                </a:effectLst>
              </a:rPr>
              <a:t>PEK</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 </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NTERNET </a:t>
            </a:r>
            <a:r>
              <a:rPr lang="en-US" altLang="tr-TR" sz="4800" b="1" dirty="0">
                <a:solidFill>
                  <a:srgbClr val="C00000"/>
                </a:solidFill>
                <a:effectLst>
                  <a:outerShdw blurRad="38100" dist="38100" dir="2700000" algn="tl">
                    <a:srgbClr val="000000">
                      <a:alpha val="43137"/>
                    </a:srgbClr>
                  </a:outerShdw>
                </a:effectLst>
              </a:rPr>
              <a:t>KULLANIRKEN </a:t>
            </a:r>
            <a:r>
              <a:rPr lang="en-US" altLang="tr-TR" sz="4800" b="1" dirty="0" smtClean="0">
                <a:solidFill>
                  <a:srgbClr val="C00000"/>
                </a:solidFill>
                <a:effectLst>
                  <a:outerShdw blurRad="38100" dist="38100" dir="2700000" algn="tl">
                    <a:srgbClr val="000000">
                      <a:alpha val="43137"/>
                    </a:srgbClr>
                  </a:outerShdw>
                </a:effectLst>
              </a:rPr>
              <a:t>K</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Ş</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SEL GÜVENL</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Ğ</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N</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Z </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Ç</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N D</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KKAT ETMEN</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Z </a:t>
            </a:r>
            <a:r>
              <a:rPr lang="en-US" altLang="tr-TR" sz="4800" b="1" dirty="0">
                <a:solidFill>
                  <a:srgbClr val="C00000"/>
                </a:solidFill>
                <a:effectLst>
                  <a:outerShdw blurRad="38100" dist="38100" dir="2700000" algn="tl">
                    <a:srgbClr val="000000">
                      <a:alpha val="43137"/>
                    </a:srgbClr>
                  </a:outerShdw>
                </a:effectLst>
              </a:rPr>
              <a:t>GEREKENLER </a:t>
            </a:r>
            <a:r>
              <a:rPr lang="en-US" altLang="tr-TR" sz="4800" b="1" dirty="0" smtClean="0">
                <a:solidFill>
                  <a:srgbClr val="C00000"/>
                </a:solidFill>
                <a:effectLst>
                  <a:outerShdw blurRad="38100" dist="38100" dir="2700000" algn="tl">
                    <a:srgbClr val="000000">
                      <a:alpha val="43137"/>
                    </a:srgbClr>
                  </a:outerShdw>
                </a:effectLst>
              </a:rPr>
              <a:t>NELERD</a:t>
            </a:r>
            <a:r>
              <a:rPr lang="tr-TR" altLang="tr-TR" sz="4800" b="1" dirty="0" smtClean="0">
                <a:solidFill>
                  <a:srgbClr val="C00000"/>
                </a:solidFill>
                <a:effectLst>
                  <a:outerShdw blurRad="38100" dist="38100" dir="2700000" algn="tl">
                    <a:srgbClr val="000000">
                      <a:alpha val="43137"/>
                    </a:srgbClr>
                  </a:outerShdw>
                </a:effectLst>
              </a:rPr>
              <a:t>İ</a:t>
            </a:r>
            <a:r>
              <a:rPr lang="en-US" altLang="tr-TR" sz="4800" b="1" dirty="0" smtClean="0">
                <a:solidFill>
                  <a:srgbClr val="C00000"/>
                </a:solidFill>
                <a:effectLst>
                  <a:outerShdw blurRad="38100" dist="38100" dir="2700000" algn="tl">
                    <a:srgbClr val="000000">
                      <a:alpha val="43137"/>
                    </a:srgbClr>
                  </a:outerShdw>
                </a:effectLst>
              </a:rPr>
              <a:t>R</a:t>
            </a:r>
            <a:r>
              <a:rPr lang="en-US" altLang="tr-TR" sz="4800" b="1" dirty="0">
                <a:solidFill>
                  <a:srgbClr val="C00000"/>
                </a:solidFill>
                <a:effectLst>
                  <a:outerShdw blurRad="38100" dist="38100" dir="2700000" algn="tl">
                    <a:srgbClr val="000000">
                      <a:alpha val="43137"/>
                    </a:srgbClr>
                  </a:outerShdw>
                </a:effectLst>
              </a:rPr>
              <a:t>? </a:t>
            </a:r>
            <a:endParaRPr lang="tr-TR" sz="4800" b="1"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videoplayback.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83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2 İçerik Yer Tutucusu"/>
          <p:cNvSpPr>
            <a:spLocks noGrp="1"/>
          </p:cNvSpPr>
          <p:nvPr>
            <p:ph idx="1"/>
          </p:nvPr>
        </p:nvSpPr>
        <p:spPr>
          <a:xfrm>
            <a:off x="323528" y="476672"/>
            <a:ext cx="8640960" cy="4525963"/>
          </a:xfrm>
        </p:spPr>
        <p:txBody>
          <a:bodyPr>
            <a:normAutofit/>
          </a:bodyPr>
          <a:lstStyle/>
          <a:p>
            <a:pPr>
              <a:buNone/>
            </a:pPr>
            <a:r>
              <a:rPr lang="tr-TR" sz="4800" i="1" dirty="0" smtClean="0"/>
              <a:t>İnternet'in en temel işlevi    </a:t>
            </a:r>
          </a:p>
          <a:p>
            <a:pPr>
              <a:buNone/>
            </a:pPr>
            <a:r>
              <a:rPr lang="tr-TR" sz="4800" i="1" dirty="0"/>
              <a:t> </a:t>
            </a:r>
            <a:r>
              <a:rPr lang="tr-TR" sz="4800" i="1" dirty="0" smtClean="0"/>
              <a:t>        HABERLEŞME ve İLETİŞİM </a:t>
            </a:r>
            <a:r>
              <a:rPr lang="tr-TR" sz="4800" i="1" dirty="0" err="1" smtClean="0"/>
              <a:t>dir</a:t>
            </a:r>
            <a:r>
              <a:rPr lang="tr-TR" sz="4800" i="1" dirty="0" smtClean="0"/>
              <a:t>.</a:t>
            </a:r>
            <a:r>
              <a:rPr lang="tr-TR" sz="4800" dirty="0" smtClean="0"/>
              <a:t> </a:t>
            </a:r>
          </a:p>
          <a:p>
            <a:endParaRPr lang="tr-TR" sz="4800" dirty="0"/>
          </a:p>
        </p:txBody>
      </p:sp>
      <p:pic>
        <p:nvPicPr>
          <p:cNvPr id="2097155" name="Picture 2" descr="İLETİŞİM HABERLEŞME ile ilgili görsel sonucu"/>
          <p:cNvPicPr>
            <a:picLocks noChangeAspect="1" noChangeArrowheads="1"/>
          </p:cNvPicPr>
          <p:nvPr/>
        </p:nvPicPr>
        <p:blipFill>
          <a:blip r:embed="rId2" cstate="print"/>
          <a:srcRect/>
          <a:stretch>
            <a:fillRect/>
          </a:stretch>
        </p:blipFill>
        <p:spPr bwMode="auto">
          <a:xfrm>
            <a:off x="0" y="3645024"/>
            <a:ext cx="4283968" cy="3212976"/>
          </a:xfrm>
          <a:prstGeom prst="rect">
            <a:avLst/>
          </a:prstGeom>
          <a:noFill/>
        </p:spPr>
      </p:pic>
      <p:pic>
        <p:nvPicPr>
          <p:cNvPr id="2097156" name="Picture 4" descr="İNTERNET HABER OKUMA ile ilgili görsel sonucu"/>
          <p:cNvPicPr>
            <a:picLocks noChangeAspect="1" noChangeArrowheads="1"/>
          </p:cNvPicPr>
          <p:nvPr/>
        </p:nvPicPr>
        <p:blipFill>
          <a:blip r:embed="rId3" cstate="print"/>
          <a:srcRect/>
          <a:stretch>
            <a:fillRect/>
          </a:stretch>
        </p:blipFill>
        <p:spPr bwMode="auto">
          <a:xfrm>
            <a:off x="5111552" y="2852936"/>
            <a:ext cx="4032448" cy="30243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2 İçerik Yer Tutucusu"/>
          <p:cNvSpPr>
            <a:spLocks noGrp="1"/>
          </p:cNvSpPr>
          <p:nvPr>
            <p:ph idx="1"/>
          </p:nvPr>
        </p:nvSpPr>
        <p:spPr>
          <a:xfrm>
            <a:off x="4644008" y="260648"/>
            <a:ext cx="4248472" cy="6264696"/>
          </a:xfrm>
        </p:spPr>
        <p:txBody>
          <a:bodyPr/>
          <a:lstStyle/>
          <a:p>
            <a:pPr>
              <a:spcBef>
                <a:spcPct val="0"/>
              </a:spcBef>
              <a:buClr>
                <a:srgbClr val="FFFF00"/>
              </a:buClr>
              <a:buBlip>
                <a:blip r:embed="rId2"/>
              </a:buBlip>
            </a:pPr>
            <a:endParaRPr lang="tr-TR" dirty="0" smtClean="0">
              <a:solidFill>
                <a:srgbClr val="996600"/>
              </a:solidFill>
              <a:latin typeface="Comic Sans MS" pitchFamily="66" charset="0"/>
            </a:endParaRPr>
          </a:p>
          <a:p>
            <a:pPr>
              <a:spcBef>
                <a:spcPct val="0"/>
              </a:spcBef>
              <a:buClr>
                <a:srgbClr val="FFFF00"/>
              </a:buClr>
              <a:buBlip>
                <a:blip r:embed="rId2"/>
              </a:buBlip>
            </a:pPr>
            <a:endParaRPr lang="tr-TR" dirty="0">
              <a:solidFill>
                <a:srgbClr val="996600"/>
              </a:solidFill>
              <a:latin typeface="Comic Sans MS" pitchFamily="66" charset="0"/>
            </a:endParaRPr>
          </a:p>
          <a:p>
            <a:pPr>
              <a:spcBef>
                <a:spcPct val="0"/>
              </a:spcBef>
              <a:buClr>
                <a:srgbClr val="FFFF00"/>
              </a:buClr>
              <a:buBlip>
                <a:blip r:embed="rId2"/>
              </a:buBlip>
            </a:pPr>
            <a:r>
              <a:rPr lang="tr-TR" b="1" dirty="0" smtClean="0">
                <a:solidFill>
                  <a:srgbClr val="663300"/>
                </a:solidFill>
                <a:latin typeface="Comic Sans MS" pitchFamily="66" charset="0"/>
              </a:rPr>
              <a:t>Son 30 yıl içinde geçmişteki 5,000 yıldan daha fazla bilgi üretildi.</a:t>
            </a:r>
          </a:p>
          <a:p>
            <a:pPr>
              <a:spcBef>
                <a:spcPct val="0"/>
              </a:spcBef>
              <a:buClr>
                <a:srgbClr val="FFFF00"/>
              </a:buClr>
              <a:buBlip>
                <a:blip r:embed="rId2"/>
              </a:buBlip>
            </a:pPr>
            <a:endParaRPr lang="tr-TR" b="1" dirty="0" smtClean="0">
              <a:solidFill>
                <a:srgbClr val="663300"/>
              </a:solidFill>
              <a:latin typeface="Comic Sans MS" pitchFamily="66" charset="0"/>
            </a:endParaRPr>
          </a:p>
          <a:p>
            <a:pPr>
              <a:spcBef>
                <a:spcPct val="0"/>
              </a:spcBef>
              <a:buClr>
                <a:srgbClr val="FFFF00"/>
              </a:buClr>
              <a:buBlip>
                <a:blip r:embed="rId2"/>
              </a:buBlip>
            </a:pPr>
            <a:r>
              <a:rPr lang="tr-TR" b="1" dirty="0" smtClean="0">
                <a:solidFill>
                  <a:srgbClr val="663300"/>
                </a:solidFill>
                <a:latin typeface="Comic Sans MS" pitchFamily="66" charset="0"/>
              </a:rPr>
              <a:t>Bilgi her 5 yılda ikiye katlanıyor.</a:t>
            </a:r>
            <a:endParaRPr lang="en-US" b="1" dirty="0" smtClean="0">
              <a:solidFill>
                <a:srgbClr val="663300"/>
              </a:solidFill>
              <a:latin typeface="Comic Sans MS" pitchFamily="66" charset="0"/>
            </a:endParaRPr>
          </a:p>
          <a:p>
            <a:endParaRPr lang="tr-TR" dirty="0"/>
          </a:p>
        </p:txBody>
      </p:sp>
      <p:pic>
        <p:nvPicPr>
          <p:cNvPr id="2097157" name="Picture 2" descr="İNTERNET BİLGİ ile ilgili görsel sonucu"/>
          <p:cNvPicPr>
            <a:picLocks noChangeAspect="1" noChangeArrowheads="1"/>
          </p:cNvPicPr>
          <p:nvPr/>
        </p:nvPicPr>
        <p:blipFill>
          <a:blip r:embed="rId3" cstate="print"/>
          <a:srcRect/>
          <a:stretch>
            <a:fillRect/>
          </a:stretch>
        </p:blipFill>
        <p:spPr bwMode="auto">
          <a:xfrm>
            <a:off x="0" y="2844294"/>
            <a:ext cx="4572000" cy="4013706"/>
          </a:xfrm>
          <a:prstGeom prst="rect">
            <a:avLst/>
          </a:prstGeom>
          <a:noFill/>
        </p:spPr>
      </p:pic>
      <p:sp>
        <p:nvSpPr>
          <p:cNvPr id="1048601" name="5 Bulut"/>
          <p:cNvSpPr/>
          <p:nvPr/>
        </p:nvSpPr>
        <p:spPr>
          <a:xfrm>
            <a:off x="251520" y="260648"/>
            <a:ext cx="4392488" cy="2232248"/>
          </a:xfrm>
          <a:prstGeom prst="cloud">
            <a:avLst/>
          </a:prstGeom>
          <a:gradFill flip="none" rotWithShape="1">
            <a:gsLst>
              <a:gs pos="0">
                <a:srgbClr val="03D4A8"/>
              </a:gs>
              <a:gs pos="25000">
                <a:srgbClr val="21D6E0"/>
              </a:gs>
              <a:gs pos="75000">
                <a:srgbClr val="0087E6"/>
              </a:gs>
              <a:gs pos="100000">
                <a:srgbClr val="005CBF"/>
              </a:gs>
            </a:gsLst>
            <a:path path="shape">
              <a:fillToRect l="50000" t="50000" r="50000" b="50000"/>
            </a:path>
          </a:gradFill>
          <a:ln>
            <a:noFill/>
          </a:ln>
          <a:effectLst>
            <a:outerShdw sx="1000" sy="1000" algn="ctr" rotWithShape="0">
              <a:srgbClr val="000000"/>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48602" name="6 Metin kutusu"/>
          <p:cNvSpPr txBox="1"/>
          <p:nvPr/>
        </p:nvSpPr>
        <p:spPr>
          <a:xfrm>
            <a:off x="539552" y="1052736"/>
            <a:ext cx="4104456" cy="492443"/>
          </a:xfrm>
          <a:prstGeom prst="rect">
            <a:avLst/>
          </a:prstGeom>
          <a:noFill/>
        </p:spPr>
        <p:txBody>
          <a:bodyPr wrap="square" rtlCol="0">
            <a:spAutoFit/>
          </a:bodyPr>
          <a:lstStyle/>
          <a:p>
            <a:r>
              <a:rPr lang="tr-TR" sz="2600" b="1" dirty="0" smtClean="0">
                <a:latin typeface="Ravie" pitchFamily="82" charset="0"/>
              </a:rPr>
              <a:t>BİLGİ PATLAMASI</a:t>
            </a:r>
            <a:endParaRPr lang="tr-TR" sz="2600" b="1" dirty="0">
              <a:latin typeface="Ravie"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1048603 İçerik Yer Tutucusu"/>
          <p:cNvSpPr>
            <a:spLocks noGrp="1"/>
          </p:cNvSpPr>
          <p:nvPr>
            <p:ph idx="1"/>
          </p:nvPr>
        </p:nvSpPr>
        <p:spPr>
          <a:xfrm>
            <a:off x="457200" y="416622"/>
            <a:ext cx="8229600" cy="5709541"/>
          </a:xfrm>
        </p:spPr>
        <p:txBody>
          <a:bodyPr>
            <a:normAutofit/>
          </a:bodyPr>
          <a:lstStyle/>
          <a:p>
            <a:r>
              <a:rPr lang="en-US" altLang="tr-TR" dirty="0" err="1"/>
              <a:t>Bilgisayar</a:t>
            </a:r>
            <a:r>
              <a:rPr lang="en-US" altLang="tr-TR" dirty="0"/>
              <a:t> </a:t>
            </a:r>
            <a:r>
              <a:rPr lang="en-US" altLang="tr-TR" dirty="0" err="1"/>
              <a:t>ve</a:t>
            </a:r>
            <a:r>
              <a:rPr lang="en-US" altLang="tr-TR" dirty="0"/>
              <a:t> internet </a:t>
            </a:r>
            <a:r>
              <a:rPr lang="en-US" altLang="tr-TR" dirty="0" err="1"/>
              <a:t>hayatımıza</a:t>
            </a:r>
            <a:r>
              <a:rPr lang="en-US" altLang="tr-TR" dirty="0"/>
              <a:t> </a:t>
            </a:r>
            <a:r>
              <a:rPr lang="tr-TR" altLang="en-US" dirty="0"/>
              <a:t>şüphesiz</a:t>
            </a:r>
            <a:r>
              <a:rPr lang="en-US" altLang="tr-TR" dirty="0"/>
              <a:t> </a:t>
            </a:r>
            <a:r>
              <a:rPr lang="en-US" altLang="tr-TR" dirty="0" err="1"/>
              <a:t>büyük</a:t>
            </a:r>
            <a:r>
              <a:rPr lang="en-US" altLang="tr-TR" dirty="0"/>
              <a:t> </a:t>
            </a:r>
            <a:r>
              <a:rPr lang="en-US" altLang="tr-TR" dirty="0" err="1"/>
              <a:t>kolaylıklar</a:t>
            </a:r>
            <a:r>
              <a:rPr lang="en-US" altLang="tr-TR" dirty="0"/>
              <a:t> </a:t>
            </a:r>
            <a:r>
              <a:rPr lang="en-US" altLang="tr-TR" dirty="0" err="1"/>
              <a:t>getirmiştir</a:t>
            </a:r>
            <a:r>
              <a:rPr lang="en-US" altLang="tr-TR" dirty="0"/>
              <a:t>. </a:t>
            </a:r>
            <a:r>
              <a:rPr lang="en-US" altLang="tr-TR" dirty="0" err="1"/>
              <a:t>Fakat</a:t>
            </a:r>
            <a:r>
              <a:rPr lang="en-US" altLang="tr-TR" dirty="0"/>
              <a:t> </a:t>
            </a:r>
            <a:r>
              <a:rPr lang="en-US" altLang="tr-TR" dirty="0" err="1"/>
              <a:t>hayatımıza</a:t>
            </a:r>
            <a:r>
              <a:rPr lang="en-US" altLang="tr-TR" dirty="0"/>
              <a:t> </a:t>
            </a:r>
            <a:r>
              <a:rPr lang="en-US" altLang="tr-TR" dirty="0" err="1"/>
              <a:t>kattığı</a:t>
            </a:r>
            <a:r>
              <a:rPr lang="en-US" altLang="tr-TR" dirty="0"/>
              <a:t> </a:t>
            </a:r>
            <a:r>
              <a:rPr lang="en-US" altLang="tr-TR" dirty="0" err="1"/>
              <a:t>kolaylıklar</a:t>
            </a:r>
            <a:r>
              <a:rPr lang="en-US" altLang="tr-TR" dirty="0"/>
              <a:t> </a:t>
            </a:r>
            <a:r>
              <a:rPr lang="en-US" altLang="tr-TR" dirty="0" err="1"/>
              <a:t>yanında</a:t>
            </a:r>
            <a:r>
              <a:rPr lang="en-US" altLang="tr-TR" dirty="0"/>
              <a:t> </a:t>
            </a:r>
            <a:r>
              <a:rPr lang="en-US" altLang="tr-TR" dirty="0" err="1"/>
              <a:t>zorluklar</a:t>
            </a:r>
            <a:r>
              <a:rPr lang="en-US" altLang="tr-TR" dirty="0"/>
              <a:t> </a:t>
            </a:r>
            <a:r>
              <a:rPr lang="en-US" altLang="tr-TR" dirty="0" err="1"/>
              <a:t>da</a:t>
            </a:r>
            <a:r>
              <a:rPr lang="en-US" altLang="tr-TR" dirty="0"/>
              <a:t> </a:t>
            </a:r>
            <a:r>
              <a:rPr lang="en-US" altLang="tr-TR" dirty="0" err="1"/>
              <a:t>eklemektedir</a:t>
            </a:r>
            <a:r>
              <a:rPr lang="en-US" altLang="tr-TR" dirty="0"/>
              <a:t>. </a:t>
            </a:r>
            <a:r>
              <a:rPr lang="en-US" altLang="tr-TR" dirty="0" err="1"/>
              <a:t>Bazı</a:t>
            </a:r>
            <a:r>
              <a:rPr lang="en-US" altLang="tr-TR" dirty="0"/>
              <a:t> </a:t>
            </a:r>
            <a:r>
              <a:rPr lang="en-US" altLang="tr-TR" dirty="0" err="1"/>
              <a:t>öğrencilerimiz</a:t>
            </a:r>
            <a:r>
              <a:rPr lang="en-US" altLang="tr-TR" dirty="0"/>
              <a:t> </a:t>
            </a:r>
            <a:r>
              <a:rPr lang="en-US" altLang="tr-TR" dirty="0" err="1"/>
              <a:t>bilgisayar</a:t>
            </a:r>
            <a:r>
              <a:rPr lang="en-US" altLang="tr-TR" dirty="0"/>
              <a:t> </a:t>
            </a:r>
            <a:r>
              <a:rPr lang="en-US" altLang="tr-TR" dirty="0" err="1"/>
              <a:t>kullanımı</a:t>
            </a:r>
            <a:r>
              <a:rPr lang="en-US" altLang="tr-TR" dirty="0"/>
              <a:t> </a:t>
            </a:r>
            <a:r>
              <a:rPr lang="en-US" altLang="tr-TR" dirty="0" err="1"/>
              <a:t>ile</a:t>
            </a:r>
            <a:r>
              <a:rPr lang="en-US" altLang="tr-TR" dirty="0"/>
              <a:t> </a:t>
            </a:r>
            <a:r>
              <a:rPr lang="en-US" altLang="tr-TR" dirty="0" err="1"/>
              <a:t>ilgili</a:t>
            </a:r>
            <a:r>
              <a:rPr lang="en-US" altLang="tr-TR" dirty="0"/>
              <a:t> </a:t>
            </a:r>
            <a:r>
              <a:rPr lang="en-US" altLang="tr-TR" dirty="0" err="1"/>
              <a:t>olarak</a:t>
            </a:r>
            <a:r>
              <a:rPr lang="en-US" altLang="tr-TR" dirty="0"/>
              <a:t> </a:t>
            </a:r>
            <a:r>
              <a:rPr lang="en-US" altLang="tr-TR" dirty="0" err="1"/>
              <a:t>kötü</a:t>
            </a:r>
            <a:r>
              <a:rPr lang="en-US" altLang="tr-TR" dirty="0"/>
              <a:t> </a:t>
            </a:r>
            <a:r>
              <a:rPr lang="en-US" altLang="tr-TR" dirty="0" err="1"/>
              <a:t>alışkanlıklar</a:t>
            </a:r>
            <a:r>
              <a:rPr lang="en-US" altLang="tr-TR" dirty="0"/>
              <a:t> </a:t>
            </a:r>
            <a:r>
              <a:rPr lang="en-US" altLang="tr-TR" dirty="0" err="1"/>
              <a:t>geliştirebiliyor</a:t>
            </a:r>
            <a:r>
              <a:rPr lang="en-US" altLang="tr-TR" dirty="0"/>
              <a:t> </a:t>
            </a:r>
            <a:r>
              <a:rPr lang="en-US" altLang="tr-TR" dirty="0" err="1"/>
              <a:t>ve</a:t>
            </a:r>
            <a:r>
              <a:rPr lang="en-US" altLang="tr-TR" dirty="0"/>
              <a:t> </a:t>
            </a:r>
            <a:r>
              <a:rPr lang="en-US" altLang="tr-TR" dirty="0" err="1"/>
              <a:t>bu</a:t>
            </a:r>
            <a:r>
              <a:rPr lang="en-US" altLang="tr-TR" dirty="0"/>
              <a:t> durum </a:t>
            </a:r>
            <a:r>
              <a:rPr lang="en-US" altLang="tr-TR" dirty="0" err="1"/>
              <a:t>hayatlarında</a:t>
            </a:r>
            <a:r>
              <a:rPr lang="en-US" altLang="tr-TR" dirty="0"/>
              <a:t> </a:t>
            </a:r>
            <a:r>
              <a:rPr lang="tr-TR" altLang="en-US" dirty="0" err="1"/>
              <a:t>öneml</a:t>
            </a:r>
            <a:r>
              <a:rPr lang="en-US" altLang="tr-TR" dirty="0" err="1"/>
              <a:t>i</a:t>
            </a:r>
            <a:r>
              <a:rPr lang="en-US" altLang="tr-TR" dirty="0"/>
              <a:t> </a:t>
            </a:r>
            <a:r>
              <a:rPr lang="en-US" altLang="tr-TR" dirty="0" err="1"/>
              <a:t>problemlere</a:t>
            </a:r>
            <a:r>
              <a:rPr lang="en-US" altLang="tr-TR" dirty="0"/>
              <a:t> </a:t>
            </a:r>
            <a:r>
              <a:rPr lang="en-US" altLang="tr-TR" dirty="0" err="1"/>
              <a:t>sebep</a:t>
            </a:r>
            <a:r>
              <a:rPr lang="en-US" altLang="tr-TR" dirty="0"/>
              <a:t> </a:t>
            </a:r>
            <a:r>
              <a:rPr lang="en-US" altLang="tr-TR" dirty="0" err="1"/>
              <a:t>olabiliyor</a:t>
            </a:r>
            <a:r>
              <a:rPr lang="en-US" altLang="tr-TR" dirty="0"/>
              <a:t>. Bu </a:t>
            </a:r>
            <a:r>
              <a:rPr lang="en-US" altLang="tr-TR" dirty="0" err="1"/>
              <a:t>tür</a:t>
            </a:r>
            <a:r>
              <a:rPr lang="en-US" altLang="tr-TR" dirty="0"/>
              <a:t> </a:t>
            </a:r>
            <a:r>
              <a:rPr lang="en-US" altLang="tr-TR" dirty="0" err="1"/>
              <a:t>davranış</a:t>
            </a:r>
            <a:r>
              <a:rPr lang="en-US" altLang="tr-TR" dirty="0"/>
              <a:t> </a:t>
            </a:r>
            <a:r>
              <a:rPr lang="tr-TR" altLang="en-US" dirty="0"/>
              <a:t>ş</a:t>
            </a:r>
            <a:r>
              <a:rPr lang="en-US" altLang="tr-TR" dirty="0" err="1"/>
              <a:t>ekilleri</a:t>
            </a:r>
            <a:r>
              <a:rPr lang="en-US" altLang="tr-TR" dirty="0"/>
              <a:t> "</a:t>
            </a:r>
            <a:r>
              <a:rPr lang="en-US" altLang="tr-TR" dirty="0" err="1"/>
              <a:t>bağlanma</a:t>
            </a:r>
            <a:r>
              <a:rPr lang="en-US" altLang="tr-TR" dirty="0"/>
              <a:t> </a:t>
            </a:r>
            <a:r>
              <a:rPr lang="en-US" altLang="tr-TR" dirty="0" err="1"/>
              <a:t>bozuklukları</a:t>
            </a:r>
            <a:r>
              <a:rPr lang="en-US" altLang="tr-TR" dirty="0"/>
              <a:t>" </a:t>
            </a:r>
            <a:r>
              <a:rPr lang="en-US" altLang="tr-TR" dirty="0" err="1"/>
              <a:t>adı</a:t>
            </a:r>
            <a:r>
              <a:rPr lang="en-US" altLang="tr-TR" dirty="0"/>
              <a:t> </a:t>
            </a:r>
            <a:r>
              <a:rPr lang="en-US" altLang="tr-TR" dirty="0" err="1"/>
              <a:t>verilen</a:t>
            </a:r>
            <a:r>
              <a:rPr lang="en-US" altLang="tr-TR" dirty="0"/>
              <a:t> </a:t>
            </a:r>
            <a:r>
              <a:rPr lang="en-US" altLang="tr-TR" dirty="0" err="1"/>
              <a:t>davranışlara</a:t>
            </a:r>
            <a:r>
              <a:rPr lang="en-US" altLang="tr-TR" dirty="0"/>
              <a:t> </a:t>
            </a:r>
            <a:r>
              <a:rPr lang="tr-TR" altLang="en-US" dirty="0"/>
              <a:t>çok</a:t>
            </a:r>
            <a:r>
              <a:rPr lang="en-US" altLang="tr-TR" dirty="0"/>
              <a:t> </a:t>
            </a:r>
            <a:r>
              <a:rPr lang="en-US" altLang="tr-TR" dirty="0" err="1"/>
              <a:t>benzediği</a:t>
            </a:r>
            <a:r>
              <a:rPr lang="en-US" altLang="tr-TR" dirty="0"/>
              <a:t> </a:t>
            </a:r>
            <a:r>
              <a:rPr lang="en-US" altLang="tr-TR" dirty="0" err="1"/>
              <a:t>için</a:t>
            </a:r>
            <a:r>
              <a:rPr lang="en-US" altLang="tr-TR" dirty="0"/>
              <a:t> internet </a:t>
            </a:r>
            <a:r>
              <a:rPr lang="en-US" altLang="tr-TR" dirty="0" err="1"/>
              <a:t>bağımlılığı</a:t>
            </a:r>
            <a:r>
              <a:rPr lang="en-US" altLang="tr-TR" dirty="0"/>
              <a:t> </a:t>
            </a:r>
            <a:r>
              <a:rPr lang="en-US" altLang="tr-TR" dirty="0" err="1"/>
              <a:t>terimi</a:t>
            </a:r>
            <a:r>
              <a:rPr lang="en-US" altLang="tr-TR" dirty="0"/>
              <a:t> </a:t>
            </a:r>
            <a:r>
              <a:rPr lang="en-US" altLang="tr-TR" dirty="0" err="1"/>
              <a:t>kullanılmaktadır</a:t>
            </a:r>
            <a:r>
              <a:rPr lang="en-US" altLang="tr-TR" dirty="0"/>
              <a:t>.  </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1 Başlık"/>
          <p:cNvSpPr>
            <a:spLocks noGrp="1"/>
          </p:cNvSpPr>
          <p:nvPr>
            <p:ph type="title"/>
          </p:nvPr>
        </p:nvSpPr>
        <p:spPr/>
        <p:txBody>
          <a:bodyPr/>
          <a:lstStyle/>
          <a:p>
            <a:endParaRPr lang="tr-TR"/>
          </a:p>
        </p:txBody>
      </p:sp>
      <p:pic>
        <p:nvPicPr>
          <p:cNvPr id="2097158" name="Picture 3"/>
          <p:cNvPicPr>
            <a:picLocks noGrp="1" noChangeAspect="1" noChangeArrowheads="1"/>
          </p:cNvPicPr>
          <p:nvPr>
            <p:ph idx="1"/>
          </p:nvPr>
        </p:nvPicPr>
        <p:blipFill>
          <a:blip r:embed="rId2" cstate="print"/>
          <a:srcRect/>
          <a:stretch>
            <a:fillRect/>
          </a:stretch>
        </p:blipFill>
        <p:spPr>
          <a:xfrm>
            <a:off x="0" y="-39017"/>
            <a:ext cx="9144000" cy="6897017"/>
          </a:xfrm>
          <a:noFill/>
        </p:spPr>
      </p:pic>
      <p:sp>
        <p:nvSpPr>
          <p:cNvPr id="1048606" name="Text Box 7"/>
          <p:cNvSpPr txBox="1">
            <a:spLocks noChangeArrowheads="1"/>
          </p:cNvSpPr>
          <p:nvPr/>
        </p:nvSpPr>
        <p:spPr bwMode="auto">
          <a:xfrm>
            <a:off x="0" y="1268760"/>
            <a:ext cx="1295400" cy="366712"/>
          </a:xfrm>
          <a:prstGeom prst="rect">
            <a:avLst/>
          </a:prstGeom>
          <a:solidFill>
            <a:schemeClr val="bg1"/>
          </a:solidFill>
          <a:ln w="9525">
            <a:noFill/>
            <a:miter lim="800000"/>
            <a:headEnd/>
            <a:tailEnd/>
          </a:ln>
        </p:spPr>
        <p:txBody>
          <a:bodyPr>
            <a:spAutoFit/>
          </a:bodyPr>
          <a:lstStyle/>
          <a:p>
            <a:r>
              <a:rPr lang="tr-TR" b="1" dirty="0">
                <a:solidFill>
                  <a:srgbClr val="996600"/>
                </a:solidFill>
                <a:latin typeface="Comic Sans MS" pitchFamily="66" charset="0"/>
              </a:rPr>
              <a:t>Araştırma</a:t>
            </a:r>
          </a:p>
        </p:txBody>
      </p:sp>
      <p:sp>
        <p:nvSpPr>
          <p:cNvPr id="1048607" name="Text Box 11"/>
          <p:cNvSpPr txBox="1">
            <a:spLocks noChangeArrowheads="1"/>
          </p:cNvSpPr>
          <p:nvPr/>
        </p:nvSpPr>
        <p:spPr bwMode="auto">
          <a:xfrm>
            <a:off x="5652120" y="1052736"/>
            <a:ext cx="815975" cy="366712"/>
          </a:xfrm>
          <a:prstGeom prst="rect">
            <a:avLst/>
          </a:prstGeom>
          <a:solidFill>
            <a:schemeClr val="bg1"/>
          </a:solidFill>
          <a:ln w="9525">
            <a:noFill/>
            <a:miter lim="800000"/>
            <a:headEnd/>
            <a:tailEnd/>
          </a:ln>
        </p:spPr>
        <p:txBody>
          <a:bodyPr wrap="none">
            <a:spAutoFit/>
          </a:bodyPr>
          <a:lstStyle/>
          <a:p>
            <a:r>
              <a:rPr lang="tr-TR" dirty="0">
                <a:solidFill>
                  <a:srgbClr val="996600"/>
                </a:solidFill>
                <a:latin typeface="Comic Sans MS" pitchFamily="66" charset="0"/>
              </a:rPr>
              <a:t>E mail</a:t>
            </a:r>
          </a:p>
        </p:txBody>
      </p:sp>
      <p:sp>
        <p:nvSpPr>
          <p:cNvPr id="1048608" name="Text Box 6"/>
          <p:cNvSpPr txBox="1">
            <a:spLocks noChangeArrowheads="1"/>
          </p:cNvSpPr>
          <p:nvPr/>
        </p:nvSpPr>
        <p:spPr bwMode="auto">
          <a:xfrm>
            <a:off x="2339752" y="2780928"/>
            <a:ext cx="640080" cy="358140"/>
          </a:xfrm>
          <a:prstGeom prst="rect">
            <a:avLst/>
          </a:prstGeom>
          <a:solidFill>
            <a:schemeClr val="bg1"/>
          </a:solidFill>
          <a:ln w="9525">
            <a:noFill/>
            <a:miter lim="800000"/>
            <a:headEnd/>
            <a:tailEnd/>
          </a:ln>
        </p:spPr>
        <p:txBody>
          <a:bodyPr wrap="none">
            <a:spAutoFit/>
          </a:bodyPr>
          <a:lstStyle/>
          <a:p>
            <a:r>
              <a:rPr lang="tr-TR" b="1" dirty="0">
                <a:solidFill>
                  <a:srgbClr val="996600"/>
                </a:solidFill>
                <a:latin typeface="Comic Sans MS" pitchFamily="66" charset="0"/>
              </a:rPr>
              <a:t>Ders</a:t>
            </a:r>
          </a:p>
        </p:txBody>
      </p:sp>
      <p:sp>
        <p:nvSpPr>
          <p:cNvPr id="1048609" name="Text Box 8"/>
          <p:cNvSpPr txBox="1">
            <a:spLocks noChangeArrowheads="1"/>
          </p:cNvSpPr>
          <p:nvPr/>
        </p:nvSpPr>
        <p:spPr bwMode="auto">
          <a:xfrm>
            <a:off x="7596336" y="2276872"/>
            <a:ext cx="702142" cy="358141"/>
          </a:xfrm>
          <a:prstGeom prst="rect">
            <a:avLst/>
          </a:prstGeom>
          <a:solidFill>
            <a:schemeClr val="bg1"/>
          </a:solidFill>
          <a:ln w="9525">
            <a:noFill/>
            <a:miter lim="800000"/>
            <a:headEnd/>
            <a:tailEnd/>
          </a:ln>
        </p:spPr>
        <p:txBody>
          <a:bodyPr wrap="none">
            <a:spAutoFit/>
          </a:bodyPr>
          <a:lstStyle/>
          <a:p>
            <a:r>
              <a:rPr lang="tr-TR" b="1" dirty="0">
                <a:solidFill>
                  <a:srgbClr val="996600"/>
                </a:solidFill>
                <a:latin typeface="Comic Sans MS" pitchFamily="66" charset="0"/>
              </a:rPr>
              <a:t>Ödev</a:t>
            </a:r>
          </a:p>
        </p:txBody>
      </p:sp>
      <p:sp>
        <p:nvSpPr>
          <p:cNvPr id="1048610" name="Text Box 10"/>
          <p:cNvSpPr txBox="1">
            <a:spLocks noChangeArrowheads="1"/>
          </p:cNvSpPr>
          <p:nvPr/>
        </p:nvSpPr>
        <p:spPr bwMode="auto">
          <a:xfrm>
            <a:off x="539552" y="4293096"/>
            <a:ext cx="894081" cy="358141"/>
          </a:xfrm>
          <a:prstGeom prst="rect">
            <a:avLst/>
          </a:prstGeom>
          <a:solidFill>
            <a:schemeClr val="bg1"/>
          </a:solidFill>
          <a:ln w="9525">
            <a:noFill/>
            <a:miter lim="800000"/>
            <a:headEnd/>
            <a:tailEnd/>
          </a:ln>
        </p:spPr>
        <p:txBody>
          <a:bodyPr wrap="none">
            <a:spAutoFit/>
          </a:bodyPr>
          <a:lstStyle/>
          <a:p>
            <a:r>
              <a:rPr lang="tr-TR" b="1" dirty="0">
                <a:solidFill>
                  <a:srgbClr val="996600"/>
                </a:solidFill>
                <a:latin typeface="Comic Sans MS" pitchFamily="66" charset="0"/>
              </a:rPr>
              <a:t>Sohbe</a:t>
            </a:r>
            <a:r>
              <a:rPr lang="tr-TR" b="1" dirty="0">
                <a:solidFill>
                  <a:srgbClr val="996600"/>
                </a:solidFill>
              </a:rPr>
              <a:t>t</a:t>
            </a:r>
          </a:p>
        </p:txBody>
      </p:sp>
      <p:sp>
        <p:nvSpPr>
          <p:cNvPr id="1048611" name="Text Box 12"/>
          <p:cNvSpPr txBox="1">
            <a:spLocks noChangeArrowheads="1"/>
          </p:cNvSpPr>
          <p:nvPr/>
        </p:nvSpPr>
        <p:spPr bwMode="auto">
          <a:xfrm>
            <a:off x="6444208" y="4653136"/>
            <a:ext cx="1389380" cy="358141"/>
          </a:xfrm>
          <a:prstGeom prst="rect">
            <a:avLst/>
          </a:prstGeom>
          <a:solidFill>
            <a:schemeClr val="bg1"/>
          </a:solidFill>
          <a:ln w="9525">
            <a:noFill/>
            <a:miter lim="800000"/>
            <a:headEnd/>
            <a:tailEnd/>
          </a:ln>
        </p:spPr>
        <p:txBody>
          <a:bodyPr wrap="none">
            <a:spAutoFit/>
          </a:bodyPr>
          <a:lstStyle/>
          <a:p>
            <a:r>
              <a:rPr lang="tr-TR" b="1" dirty="0">
                <a:solidFill>
                  <a:srgbClr val="996600"/>
                </a:solidFill>
                <a:latin typeface="Comic Sans MS" pitchFamily="66" charset="0"/>
              </a:rPr>
              <a:t>Haberleşme</a:t>
            </a:r>
          </a:p>
        </p:txBody>
      </p:sp>
      <p:sp>
        <p:nvSpPr>
          <p:cNvPr id="1048612" name="Text Box 14"/>
          <p:cNvSpPr txBox="1">
            <a:spLocks noChangeArrowheads="1"/>
          </p:cNvSpPr>
          <p:nvPr/>
        </p:nvSpPr>
        <p:spPr bwMode="auto">
          <a:xfrm>
            <a:off x="8207375" y="3284984"/>
            <a:ext cx="936625" cy="336550"/>
          </a:xfrm>
          <a:prstGeom prst="rect">
            <a:avLst/>
          </a:prstGeom>
          <a:solidFill>
            <a:schemeClr val="bg1"/>
          </a:solidFill>
          <a:ln w="9525">
            <a:noFill/>
            <a:miter lim="800000"/>
            <a:headEnd/>
            <a:tailEnd/>
          </a:ln>
        </p:spPr>
        <p:txBody>
          <a:bodyPr>
            <a:spAutoFit/>
          </a:bodyPr>
          <a:lstStyle/>
          <a:p>
            <a:pPr algn="ctr"/>
            <a:r>
              <a:rPr lang="tr-TR" sz="1600" b="1" dirty="0">
                <a:solidFill>
                  <a:srgbClr val="996600"/>
                </a:solidFill>
                <a:latin typeface="Comic Sans MS" pitchFamily="66" charset="0"/>
              </a:rPr>
              <a:t>Müzik </a:t>
            </a:r>
          </a:p>
        </p:txBody>
      </p:sp>
      <p:sp>
        <p:nvSpPr>
          <p:cNvPr id="1048613" name="Text Box 9"/>
          <p:cNvSpPr txBox="1">
            <a:spLocks noChangeArrowheads="1"/>
          </p:cNvSpPr>
          <p:nvPr/>
        </p:nvSpPr>
        <p:spPr bwMode="auto">
          <a:xfrm>
            <a:off x="8412163" y="1268760"/>
            <a:ext cx="731837" cy="366712"/>
          </a:xfrm>
          <a:prstGeom prst="rect">
            <a:avLst/>
          </a:prstGeom>
          <a:solidFill>
            <a:schemeClr val="bg1"/>
          </a:solidFill>
          <a:ln w="9525">
            <a:noFill/>
            <a:miter lim="800000"/>
            <a:headEnd/>
            <a:tailEnd/>
          </a:ln>
        </p:spPr>
        <p:txBody>
          <a:bodyPr wrap="none">
            <a:spAutoFit/>
          </a:bodyPr>
          <a:lstStyle/>
          <a:p>
            <a:r>
              <a:rPr lang="tr-TR" b="1" dirty="0">
                <a:solidFill>
                  <a:srgbClr val="996600"/>
                </a:solidFill>
                <a:latin typeface="Comic Sans MS" pitchFamily="66" charset="0"/>
              </a:rPr>
              <a:t>Oyun</a:t>
            </a:r>
          </a:p>
        </p:txBody>
      </p:sp>
      <p:sp>
        <p:nvSpPr>
          <p:cNvPr id="1048614" name="Text Box 13"/>
          <p:cNvSpPr txBox="1">
            <a:spLocks noChangeArrowheads="1"/>
          </p:cNvSpPr>
          <p:nvPr/>
        </p:nvSpPr>
        <p:spPr bwMode="auto">
          <a:xfrm>
            <a:off x="1979712" y="3789040"/>
            <a:ext cx="1756043" cy="358141"/>
          </a:xfrm>
          <a:prstGeom prst="rect">
            <a:avLst/>
          </a:prstGeom>
          <a:solidFill>
            <a:schemeClr val="bg1"/>
          </a:solidFill>
          <a:ln w="9525">
            <a:noFill/>
            <a:miter lim="800000"/>
            <a:headEnd/>
            <a:tailEnd/>
          </a:ln>
        </p:spPr>
        <p:txBody>
          <a:bodyPr wrap="none">
            <a:spAutoFit/>
          </a:bodyPr>
          <a:lstStyle/>
          <a:p>
            <a:r>
              <a:rPr lang="tr-TR" b="1" dirty="0">
                <a:solidFill>
                  <a:srgbClr val="996600"/>
                </a:solidFill>
                <a:latin typeface="Comic Sans MS" pitchFamily="66" charset="0"/>
              </a:rPr>
              <a:t>Bilgi paylaşmak</a:t>
            </a:r>
          </a:p>
        </p:txBody>
      </p:sp>
      <p:sp>
        <p:nvSpPr>
          <p:cNvPr id="1048615" name="Text Box 4"/>
          <p:cNvSpPr txBox="1">
            <a:spLocks noChangeArrowheads="1"/>
          </p:cNvSpPr>
          <p:nvPr/>
        </p:nvSpPr>
        <p:spPr bwMode="auto">
          <a:xfrm>
            <a:off x="1187624" y="260648"/>
            <a:ext cx="7272808" cy="461665"/>
          </a:xfrm>
          <a:prstGeom prst="rect">
            <a:avLst/>
          </a:prstGeom>
          <a:solidFill>
            <a:schemeClr val="bg1"/>
          </a:solidFill>
          <a:ln w="9525">
            <a:noFill/>
            <a:miter lim="800000"/>
            <a:headEnd/>
            <a:tailEnd/>
          </a:ln>
        </p:spPr>
        <p:txBody>
          <a:bodyPr wrap="square">
            <a:spAutoFit/>
          </a:bodyPr>
          <a:lstStyle/>
          <a:p>
            <a:r>
              <a:rPr lang="tr-TR" sz="2400" b="1" dirty="0">
                <a:solidFill>
                  <a:srgbClr val="996600"/>
                </a:solidFill>
                <a:latin typeface="Comic Sans MS" pitchFamily="66" charset="0"/>
              </a:rPr>
              <a:t>İNTERNET HANGİ AMAÇLA KULLANILMALI?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06"/>
                                        </p:tgtEl>
                                        <p:attrNameLst>
                                          <p:attrName>style.visibility</p:attrName>
                                        </p:attrNameLst>
                                      </p:cBhvr>
                                      <p:to>
                                        <p:strVal val="visible"/>
                                      </p:to>
                                    </p:set>
                                    <p:animEffect transition="in" filter="blinds(horizontal)">
                                      <p:cBhvr>
                                        <p:cTn id="7" dur="500"/>
                                        <p:tgtEl>
                                          <p:spTgt spid="10486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7"/>
                                        </p:tgtEl>
                                        <p:attrNameLst>
                                          <p:attrName>style.visibility</p:attrName>
                                        </p:attrNameLst>
                                      </p:cBhvr>
                                      <p:to>
                                        <p:strVal val="visible"/>
                                      </p:to>
                                    </p:set>
                                    <p:animEffect transition="in" filter="blinds(horizontal)">
                                      <p:cBhvr>
                                        <p:cTn id="12" dur="500"/>
                                        <p:tgtEl>
                                          <p:spTgt spid="10486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8608"/>
                                        </p:tgtEl>
                                        <p:attrNameLst>
                                          <p:attrName>style.visibility</p:attrName>
                                        </p:attrNameLst>
                                      </p:cBhvr>
                                      <p:to>
                                        <p:strVal val="visible"/>
                                      </p:to>
                                    </p:set>
                                    <p:animEffect transition="in" filter="blinds(horizontal)">
                                      <p:cBhvr>
                                        <p:cTn id="17" dur="500"/>
                                        <p:tgtEl>
                                          <p:spTgt spid="104860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8609"/>
                                        </p:tgtEl>
                                        <p:attrNameLst>
                                          <p:attrName>style.visibility</p:attrName>
                                        </p:attrNameLst>
                                      </p:cBhvr>
                                      <p:to>
                                        <p:strVal val="visible"/>
                                      </p:to>
                                    </p:set>
                                    <p:animEffect transition="in" filter="blinds(horizontal)">
                                      <p:cBhvr>
                                        <p:cTn id="22" dur="500"/>
                                        <p:tgtEl>
                                          <p:spTgt spid="104860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48610"/>
                                        </p:tgtEl>
                                        <p:attrNameLst>
                                          <p:attrName>style.visibility</p:attrName>
                                        </p:attrNameLst>
                                      </p:cBhvr>
                                      <p:to>
                                        <p:strVal val="visible"/>
                                      </p:to>
                                    </p:set>
                                    <p:animEffect transition="in" filter="blinds(horizontal)">
                                      <p:cBhvr>
                                        <p:cTn id="27" dur="500"/>
                                        <p:tgtEl>
                                          <p:spTgt spid="10486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48611"/>
                                        </p:tgtEl>
                                        <p:attrNameLst>
                                          <p:attrName>style.visibility</p:attrName>
                                        </p:attrNameLst>
                                      </p:cBhvr>
                                      <p:to>
                                        <p:strVal val="visible"/>
                                      </p:to>
                                    </p:set>
                                    <p:animEffect transition="in" filter="blinds(horizontal)">
                                      <p:cBhvr>
                                        <p:cTn id="32" dur="500"/>
                                        <p:tgtEl>
                                          <p:spTgt spid="10486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48612"/>
                                        </p:tgtEl>
                                        <p:attrNameLst>
                                          <p:attrName>style.visibility</p:attrName>
                                        </p:attrNameLst>
                                      </p:cBhvr>
                                      <p:to>
                                        <p:strVal val="visible"/>
                                      </p:to>
                                    </p:set>
                                    <p:animEffect transition="in" filter="blinds(horizontal)">
                                      <p:cBhvr>
                                        <p:cTn id="37" dur="500"/>
                                        <p:tgtEl>
                                          <p:spTgt spid="104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48613"/>
                                        </p:tgtEl>
                                        <p:attrNameLst>
                                          <p:attrName>style.visibility</p:attrName>
                                        </p:attrNameLst>
                                      </p:cBhvr>
                                      <p:to>
                                        <p:strVal val="visible"/>
                                      </p:to>
                                    </p:set>
                                    <p:animEffect transition="in" filter="blinds(horizontal)">
                                      <p:cBhvr>
                                        <p:cTn id="42" dur="500"/>
                                        <p:tgtEl>
                                          <p:spTgt spid="10486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48614"/>
                                        </p:tgtEl>
                                        <p:attrNameLst>
                                          <p:attrName>style.visibility</p:attrName>
                                        </p:attrNameLst>
                                      </p:cBhvr>
                                      <p:to>
                                        <p:strVal val="visible"/>
                                      </p:to>
                                    </p:set>
                                    <p:animEffect transition="in" filter="blinds(horizontal)">
                                      <p:cBhvr>
                                        <p:cTn id="47" dur="500"/>
                                        <p:tgtEl>
                                          <p:spTgt spid="104861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48615"/>
                                        </p:tgtEl>
                                        <p:attrNameLst>
                                          <p:attrName>style.visibility</p:attrName>
                                        </p:attrNameLst>
                                      </p:cBhvr>
                                      <p:to>
                                        <p:strVal val="visible"/>
                                      </p:to>
                                    </p:set>
                                    <p:animEffect transition="in" filter="checkerboard(across)">
                                      <p:cBhvr>
                                        <p:cTn id="52" dur="500"/>
                                        <p:tgtEl>
                                          <p:spTgt spid="104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animBg="1"/>
      <p:bldP spid="1048607" grpId="0" animBg="1"/>
      <p:bldP spid="1048608" grpId="0" animBg="1"/>
      <p:bldP spid="1048609" grpId="0" animBg="1"/>
      <p:bldP spid="1048610" grpId="0" animBg="1"/>
      <p:bldP spid="1048611" grpId="0" animBg="1"/>
      <p:bldP spid="1048612" grpId="0" animBg="1"/>
      <p:bldP spid="1048613" grpId="0" animBg="1"/>
      <p:bldP spid="1048614" grpId="0" animBg="1"/>
      <p:bldP spid="10486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1048692 Başlık"/>
          <p:cNvSpPr>
            <a:spLocks noGrp="1"/>
          </p:cNvSpPr>
          <p:nvPr>
            <p:ph type="title"/>
          </p:nvPr>
        </p:nvSpPr>
        <p:spPr/>
        <p:txBody>
          <a:bodyPr/>
          <a:lstStyle/>
          <a:p>
            <a:r>
              <a:rPr lang="en-US" altLang="tr-TR" b="1" dirty="0">
                <a:solidFill>
                  <a:schemeClr val="accent3">
                    <a:lumMod val="50000"/>
                  </a:schemeClr>
                </a:solidFill>
              </a:rPr>
              <a:t>BAĞIMLILIK </a:t>
            </a:r>
            <a:r>
              <a:rPr lang="en-US" altLang="tr-TR" b="1" dirty="0" smtClean="0">
                <a:solidFill>
                  <a:schemeClr val="accent3">
                    <a:lumMod val="50000"/>
                  </a:schemeClr>
                </a:solidFill>
              </a:rPr>
              <a:t>NED</a:t>
            </a:r>
            <a:r>
              <a:rPr lang="tr-TR" altLang="tr-TR" b="1" dirty="0" smtClean="0">
                <a:solidFill>
                  <a:schemeClr val="accent3">
                    <a:lumMod val="50000"/>
                  </a:schemeClr>
                </a:solidFill>
              </a:rPr>
              <a:t>İ</a:t>
            </a:r>
            <a:r>
              <a:rPr lang="en-US" altLang="tr-TR" b="1" dirty="0" smtClean="0">
                <a:solidFill>
                  <a:schemeClr val="accent3">
                    <a:lumMod val="50000"/>
                  </a:schemeClr>
                </a:solidFill>
              </a:rPr>
              <a:t>R</a:t>
            </a:r>
            <a:r>
              <a:rPr lang="en-US" altLang="tr-TR" b="1" dirty="0">
                <a:solidFill>
                  <a:schemeClr val="accent3">
                    <a:lumMod val="50000"/>
                  </a:schemeClr>
                </a:solidFill>
              </a:rPr>
              <a:t>?</a:t>
            </a:r>
            <a:endParaRPr lang="tr-TR" b="1" dirty="0">
              <a:solidFill>
                <a:schemeClr val="accent3">
                  <a:lumMod val="50000"/>
                </a:schemeClr>
              </a:solidFill>
            </a:endParaRPr>
          </a:p>
        </p:txBody>
      </p:sp>
      <p:sp>
        <p:nvSpPr>
          <p:cNvPr id="1048694" name="1048693 İçerik Yer Tutucusu"/>
          <p:cNvSpPr>
            <a:spLocks noGrp="1"/>
          </p:cNvSpPr>
          <p:nvPr>
            <p:ph idx="1"/>
          </p:nvPr>
        </p:nvSpPr>
        <p:spPr/>
        <p:txBody>
          <a:bodyPr/>
          <a:lstStyle/>
          <a:p>
            <a:r>
              <a:rPr lang="en-US" altLang="tr-TR" b="1" dirty="0" err="1">
                <a:solidFill>
                  <a:srgbClr val="154343"/>
                </a:solidFill>
              </a:rPr>
              <a:t>Alışkanlık</a:t>
            </a:r>
            <a:r>
              <a:rPr lang="en-US" altLang="tr-TR" b="1" dirty="0">
                <a:solidFill>
                  <a:srgbClr val="154343"/>
                </a:solidFill>
              </a:rPr>
              <a:t>, </a:t>
            </a:r>
            <a:r>
              <a:rPr lang="en-US" altLang="tr-TR" b="1" dirty="0" err="1">
                <a:solidFill>
                  <a:srgbClr val="154343"/>
                </a:solidFill>
              </a:rPr>
              <a:t>günlük</a:t>
            </a:r>
            <a:r>
              <a:rPr lang="en-US" altLang="tr-TR" b="1" dirty="0">
                <a:solidFill>
                  <a:srgbClr val="154343"/>
                </a:solidFill>
              </a:rPr>
              <a:t> </a:t>
            </a:r>
            <a:r>
              <a:rPr lang="en-US" altLang="tr-TR" b="1" dirty="0" err="1">
                <a:solidFill>
                  <a:srgbClr val="154343"/>
                </a:solidFill>
              </a:rPr>
              <a:t>veya</a:t>
            </a:r>
            <a:r>
              <a:rPr lang="en-US" altLang="tr-TR" b="1" dirty="0">
                <a:solidFill>
                  <a:srgbClr val="154343"/>
                </a:solidFill>
              </a:rPr>
              <a:t> belli </a:t>
            </a:r>
            <a:r>
              <a:rPr lang="en-US" altLang="tr-TR" b="1" dirty="0" err="1">
                <a:solidFill>
                  <a:srgbClr val="154343"/>
                </a:solidFill>
              </a:rPr>
              <a:t>bir</a:t>
            </a:r>
            <a:r>
              <a:rPr lang="en-US" altLang="tr-TR" b="1" dirty="0">
                <a:solidFill>
                  <a:srgbClr val="154343"/>
                </a:solidFill>
              </a:rPr>
              <a:t> </a:t>
            </a:r>
            <a:r>
              <a:rPr lang="en-US" altLang="tr-TR" b="1" dirty="0" err="1">
                <a:solidFill>
                  <a:srgbClr val="154343"/>
                </a:solidFill>
              </a:rPr>
              <a:t>zaman</a:t>
            </a:r>
            <a:r>
              <a:rPr lang="en-US" altLang="tr-TR" b="1" dirty="0">
                <a:solidFill>
                  <a:srgbClr val="154343"/>
                </a:solidFill>
              </a:rPr>
              <a:t> </a:t>
            </a:r>
            <a:r>
              <a:rPr lang="en-US" altLang="tr-TR" b="1" dirty="0" err="1">
                <a:solidFill>
                  <a:srgbClr val="154343"/>
                </a:solidFill>
              </a:rPr>
              <a:t>aralığında</a:t>
            </a:r>
            <a:r>
              <a:rPr lang="en-US" altLang="tr-TR" b="1" dirty="0">
                <a:solidFill>
                  <a:srgbClr val="154343"/>
                </a:solidFill>
              </a:rPr>
              <a:t> </a:t>
            </a:r>
            <a:r>
              <a:rPr lang="en-US" altLang="tr-TR" b="1" dirty="0" err="1">
                <a:solidFill>
                  <a:srgbClr val="154343"/>
                </a:solidFill>
              </a:rPr>
              <a:t>rutin</a:t>
            </a:r>
            <a:r>
              <a:rPr lang="en-US" altLang="tr-TR" b="1" dirty="0">
                <a:solidFill>
                  <a:srgbClr val="154343"/>
                </a:solidFill>
              </a:rPr>
              <a:t> </a:t>
            </a:r>
            <a:r>
              <a:rPr lang="en-US" altLang="tr-TR" b="1" dirty="0" err="1">
                <a:solidFill>
                  <a:srgbClr val="154343"/>
                </a:solidFill>
              </a:rPr>
              <a:t>olarak</a:t>
            </a:r>
            <a:r>
              <a:rPr lang="en-US" altLang="tr-TR" b="1" dirty="0">
                <a:solidFill>
                  <a:srgbClr val="154343"/>
                </a:solidFill>
              </a:rPr>
              <a:t> </a:t>
            </a:r>
            <a:r>
              <a:rPr lang="en-US" altLang="tr-TR" b="1" dirty="0" err="1">
                <a:solidFill>
                  <a:srgbClr val="154343"/>
                </a:solidFill>
              </a:rPr>
              <a:t>yapılan</a:t>
            </a:r>
            <a:r>
              <a:rPr lang="en-US" altLang="tr-TR" b="1" dirty="0">
                <a:solidFill>
                  <a:srgbClr val="154343"/>
                </a:solidFill>
              </a:rPr>
              <a:t> </a:t>
            </a:r>
            <a:r>
              <a:rPr lang="en-US" altLang="tr-TR" b="1" dirty="0" err="1">
                <a:solidFill>
                  <a:srgbClr val="154343"/>
                </a:solidFill>
              </a:rPr>
              <a:t>eylemdir</a:t>
            </a:r>
            <a:r>
              <a:rPr lang="en-US" altLang="tr-TR" b="1" dirty="0">
                <a:solidFill>
                  <a:srgbClr val="154343"/>
                </a:solidFill>
              </a:rPr>
              <a:t>. </a:t>
            </a:r>
            <a:r>
              <a:rPr lang="en-US" altLang="tr-TR" b="1" dirty="0" err="1">
                <a:solidFill>
                  <a:srgbClr val="154343"/>
                </a:solidFill>
              </a:rPr>
              <a:t>Günlük</a:t>
            </a:r>
            <a:r>
              <a:rPr lang="en-US" altLang="tr-TR" b="1" dirty="0">
                <a:solidFill>
                  <a:srgbClr val="154343"/>
                </a:solidFill>
              </a:rPr>
              <a:t> </a:t>
            </a:r>
            <a:r>
              <a:rPr lang="en-US" altLang="tr-TR" b="1" dirty="0" err="1">
                <a:solidFill>
                  <a:srgbClr val="154343"/>
                </a:solidFill>
              </a:rPr>
              <a:t>olarak</a:t>
            </a:r>
            <a:r>
              <a:rPr lang="en-US" altLang="tr-TR" b="1" dirty="0">
                <a:solidFill>
                  <a:srgbClr val="154343"/>
                </a:solidFill>
              </a:rPr>
              <a:t> </a:t>
            </a:r>
            <a:r>
              <a:rPr lang="en-US" altLang="tr-TR" b="1" dirty="0" err="1">
                <a:solidFill>
                  <a:srgbClr val="154343"/>
                </a:solidFill>
              </a:rPr>
              <a:t>evde</a:t>
            </a:r>
            <a:r>
              <a:rPr lang="en-US" altLang="tr-TR" b="1" dirty="0">
                <a:solidFill>
                  <a:srgbClr val="154343"/>
                </a:solidFill>
              </a:rPr>
              <a:t>, </a:t>
            </a:r>
            <a:r>
              <a:rPr lang="en-US" altLang="tr-TR" b="1" dirty="0" err="1">
                <a:solidFill>
                  <a:srgbClr val="154343"/>
                </a:solidFill>
              </a:rPr>
              <a:t>işyerinde</a:t>
            </a:r>
            <a:r>
              <a:rPr lang="en-US" altLang="tr-TR" b="1" dirty="0">
                <a:solidFill>
                  <a:srgbClr val="154343"/>
                </a:solidFill>
              </a:rPr>
              <a:t>, </a:t>
            </a:r>
            <a:r>
              <a:rPr lang="en-US" altLang="tr-TR" b="1" dirty="0" err="1">
                <a:solidFill>
                  <a:srgbClr val="154343"/>
                </a:solidFill>
              </a:rPr>
              <a:t>okulda</a:t>
            </a:r>
            <a:r>
              <a:rPr lang="en-US" altLang="tr-TR" b="1" dirty="0">
                <a:solidFill>
                  <a:srgbClr val="154343"/>
                </a:solidFill>
              </a:rPr>
              <a:t> </a:t>
            </a:r>
            <a:r>
              <a:rPr lang="en-US" altLang="tr-TR" b="1" dirty="0" err="1">
                <a:solidFill>
                  <a:srgbClr val="154343"/>
                </a:solidFill>
              </a:rPr>
              <a:t>kullanılan</a:t>
            </a:r>
            <a:r>
              <a:rPr lang="en-US" altLang="tr-TR" b="1" dirty="0">
                <a:solidFill>
                  <a:srgbClr val="154343"/>
                </a:solidFill>
              </a:rPr>
              <a:t> internet, </a:t>
            </a:r>
            <a:r>
              <a:rPr lang="en-US" altLang="tr-TR" b="1" dirty="0" err="1">
                <a:solidFill>
                  <a:srgbClr val="154343"/>
                </a:solidFill>
              </a:rPr>
              <a:t>bu</a:t>
            </a:r>
            <a:r>
              <a:rPr lang="en-US" altLang="tr-TR" b="1" dirty="0">
                <a:solidFill>
                  <a:srgbClr val="154343"/>
                </a:solidFill>
              </a:rPr>
              <a:t> </a:t>
            </a:r>
            <a:r>
              <a:rPr lang="en-US" altLang="tr-TR" b="1" dirty="0" err="1">
                <a:solidFill>
                  <a:srgbClr val="154343"/>
                </a:solidFill>
              </a:rPr>
              <a:t>rutin</a:t>
            </a:r>
            <a:r>
              <a:rPr lang="en-US" altLang="tr-TR" b="1" dirty="0">
                <a:solidFill>
                  <a:srgbClr val="154343"/>
                </a:solidFill>
              </a:rPr>
              <a:t> </a:t>
            </a:r>
            <a:r>
              <a:rPr lang="en-US" altLang="tr-TR" b="1" dirty="0" err="1">
                <a:solidFill>
                  <a:srgbClr val="154343"/>
                </a:solidFill>
              </a:rPr>
              <a:t>işlerden</a:t>
            </a:r>
            <a:r>
              <a:rPr lang="en-US" altLang="tr-TR" b="1" dirty="0">
                <a:solidFill>
                  <a:srgbClr val="154343"/>
                </a:solidFill>
              </a:rPr>
              <a:t> </a:t>
            </a:r>
            <a:r>
              <a:rPr lang="en-US" altLang="tr-TR" b="1" dirty="0" err="1">
                <a:solidFill>
                  <a:srgbClr val="154343"/>
                </a:solidFill>
              </a:rPr>
              <a:t>sayılarak</a:t>
            </a:r>
            <a:r>
              <a:rPr lang="en-US" altLang="tr-TR" b="1" dirty="0">
                <a:solidFill>
                  <a:srgbClr val="154343"/>
                </a:solidFill>
              </a:rPr>
              <a:t> </a:t>
            </a:r>
            <a:r>
              <a:rPr lang="en-US" altLang="tr-TR" b="1" dirty="0" err="1">
                <a:solidFill>
                  <a:srgbClr val="154343"/>
                </a:solidFill>
              </a:rPr>
              <a:t>alışkanlık</a:t>
            </a:r>
            <a:r>
              <a:rPr lang="en-US" altLang="tr-TR" b="1" dirty="0">
                <a:solidFill>
                  <a:srgbClr val="154343"/>
                </a:solidFill>
              </a:rPr>
              <a:t> </a:t>
            </a:r>
            <a:r>
              <a:rPr lang="en-US" altLang="tr-TR" b="1" dirty="0" err="1">
                <a:solidFill>
                  <a:srgbClr val="154343"/>
                </a:solidFill>
              </a:rPr>
              <a:t>olarak</a:t>
            </a:r>
            <a:r>
              <a:rPr lang="en-US" altLang="tr-TR" b="1" dirty="0">
                <a:solidFill>
                  <a:srgbClr val="154343"/>
                </a:solidFill>
              </a:rPr>
              <a:t> </a:t>
            </a:r>
            <a:r>
              <a:rPr lang="en-US" altLang="tr-TR" b="1" dirty="0" err="1">
                <a:solidFill>
                  <a:srgbClr val="154343"/>
                </a:solidFill>
              </a:rPr>
              <a:t>değerlendirilir</a:t>
            </a:r>
            <a:r>
              <a:rPr lang="en-US" altLang="tr-TR" b="1" dirty="0">
                <a:solidFill>
                  <a:srgbClr val="154343"/>
                </a:solidFill>
              </a:rPr>
              <a:t>.    </a:t>
            </a:r>
            <a:endParaRPr lang="tr-TR" b="1" dirty="0">
              <a:solidFill>
                <a:srgbClr val="15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1048695 İçerik Yer Tutucusu"/>
          <p:cNvSpPr>
            <a:spLocks noGrp="1"/>
          </p:cNvSpPr>
          <p:nvPr>
            <p:ph idx="1"/>
          </p:nvPr>
        </p:nvSpPr>
        <p:spPr/>
        <p:txBody>
          <a:bodyPr/>
          <a:lstStyle/>
          <a:p>
            <a:r>
              <a:rPr lang="en-US" altLang="tr-TR" b="1" dirty="0" err="1">
                <a:solidFill>
                  <a:srgbClr val="154343"/>
                </a:solidFill>
              </a:rPr>
              <a:t>Bağımlılık</a:t>
            </a:r>
            <a:r>
              <a:rPr lang="en-US" altLang="tr-TR" b="1" dirty="0">
                <a:solidFill>
                  <a:srgbClr val="154343"/>
                </a:solidFill>
              </a:rPr>
              <a:t>, </a:t>
            </a:r>
            <a:r>
              <a:rPr lang="en-US" altLang="tr-TR" b="1" dirty="0" err="1">
                <a:solidFill>
                  <a:srgbClr val="154343"/>
                </a:solidFill>
              </a:rPr>
              <a:t>alışkanlığın</a:t>
            </a:r>
            <a:r>
              <a:rPr lang="en-US" altLang="tr-TR" b="1" dirty="0">
                <a:solidFill>
                  <a:srgbClr val="154343"/>
                </a:solidFill>
              </a:rPr>
              <a:t> </a:t>
            </a:r>
            <a:r>
              <a:rPr lang="en-US" altLang="tr-TR" b="1" dirty="0" err="1">
                <a:solidFill>
                  <a:srgbClr val="154343"/>
                </a:solidFill>
              </a:rPr>
              <a:t>bir</a:t>
            </a:r>
            <a:r>
              <a:rPr lang="en-US" altLang="tr-TR" b="1" dirty="0">
                <a:solidFill>
                  <a:srgbClr val="154343"/>
                </a:solidFill>
              </a:rPr>
              <a:t> </a:t>
            </a:r>
            <a:r>
              <a:rPr lang="en-US" altLang="tr-TR" b="1" dirty="0" err="1">
                <a:solidFill>
                  <a:srgbClr val="154343"/>
                </a:solidFill>
              </a:rPr>
              <a:t>sonraki</a:t>
            </a:r>
            <a:r>
              <a:rPr lang="en-US" altLang="tr-TR" b="1" dirty="0">
                <a:solidFill>
                  <a:srgbClr val="154343"/>
                </a:solidFill>
              </a:rPr>
              <a:t> </a:t>
            </a:r>
            <a:r>
              <a:rPr lang="en-US" altLang="tr-TR" b="1" dirty="0" err="1">
                <a:solidFill>
                  <a:srgbClr val="154343"/>
                </a:solidFill>
              </a:rPr>
              <a:t>safhasıdır</a:t>
            </a:r>
            <a:r>
              <a:rPr lang="en-US" altLang="tr-TR" b="1" dirty="0">
                <a:solidFill>
                  <a:srgbClr val="154343"/>
                </a:solidFill>
              </a:rPr>
              <a:t>. </a:t>
            </a:r>
            <a:r>
              <a:rPr lang="en-US" altLang="tr-TR" b="1" dirty="0" err="1">
                <a:solidFill>
                  <a:srgbClr val="154343"/>
                </a:solidFill>
              </a:rPr>
              <a:t>Bağımlılığın</a:t>
            </a:r>
            <a:r>
              <a:rPr lang="en-US" altLang="tr-TR" b="1" dirty="0">
                <a:solidFill>
                  <a:srgbClr val="154343"/>
                </a:solidFill>
              </a:rPr>
              <a:t> tam </a:t>
            </a:r>
            <a:r>
              <a:rPr lang="en-US" altLang="tr-TR" b="1" dirty="0" err="1">
                <a:solidFill>
                  <a:srgbClr val="154343"/>
                </a:solidFill>
              </a:rPr>
              <a:t>olarak</a:t>
            </a:r>
            <a:r>
              <a:rPr lang="en-US" altLang="tr-TR" b="1" dirty="0">
                <a:solidFill>
                  <a:srgbClr val="154343"/>
                </a:solidFill>
              </a:rPr>
              <a:t> </a:t>
            </a:r>
            <a:r>
              <a:rPr lang="en-US" altLang="tr-TR" b="1" dirty="0" err="1">
                <a:solidFill>
                  <a:srgbClr val="154343"/>
                </a:solidFill>
              </a:rPr>
              <a:t>oluşması</a:t>
            </a:r>
            <a:r>
              <a:rPr lang="en-US" altLang="tr-TR" b="1" dirty="0">
                <a:solidFill>
                  <a:srgbClr val="154343"/>
                </a:solidFill>
              </a:rPr>
              <a:t> </a:t>
            </a:r>
            <a:r>
              <a:rPr lang="en-US" altLang="tr-TR" b="1" dirty="0" err="1">
                <a:solidFill>
                  <a:srgbClr val="154343"/>
                </a:solidFill>
              </a:rPr>
              <a:t>rutin</a:t>
            </a:r>
            <a:r>
              <a:rPr lang="en-US" altLang="tr-TR" b="1" dirty="0">
                <a:solidFill>
                  <a:srgbClr val="154343"/>
                </a:solidFill>
              </a:rPr>
              <a:t> </a:t>
            </a:r>
            <a:r>
              <a:rPr lang="en-US" altLang="tr-TR" b="1" dirty="0" err="1">
                <a:solidFill>
                  <a:srgbClr val="154343"/>
                </a:solidFill>
              </a:rPr>
              <a:t>olarak</a:t>
            </a:r>
            <a:r>
              <a:rPr lang="en-US" altLang="tr-TR" b="1" dirty="0">
                <a:solidFill>
                  <a:srgbClr val="154343"/>
                </a:solidFill>
              </a:rPr>
              <a:t> </a:t>
            </a:r>
            <a:r>
              <a:rPr lang="en-US" altLang="tr-TR" b="1" dirty="0" err="1">
                <a:solidFill>
                  <a:srgbClr val="154343"/>
                </a:solidFill>
              </a:rPr>
              <a:t>yapılan</a:t>
            </a:r>
            <a:r>
              <a:rPr lang="en-US" altLang="tr-TR" b="1" dirty="0">
                <a:solidFill>
                  <a:srgbClr val="154343"/>
                </a:solidFill>
              </a:rPr>
              <a:t> </a:t>
            </a:r>
            <a:r>
              <a:rPr lang="en-US" altLang="tr-TR" b="1" dirty="0" err="1">
                <a:solidFill>
                  <a:srgbClr val="154343"/>
                </a:solidFill>
              </a:rPr>
              <a:t>işin</a:t>
            </a:r>
            <a:r>
              <a:rPr lang="en-US" altLang="tr-TR" b="1" dirty="0">
                <a:solidFill>
                  <a:srgbClr val="154343"/>
                </a:solidFill>
              </a:rPr>
              <a:t> </a:t>
            </a:r>
            <a:r>
              <a:rPr lang="en-US" altLang="tr-TR" b="1" dirty="0" err="1">
                <a:solidFill>
                  <a:srgbClr val="154343"/>
                </a:solidFill>
              </a:rPr>
              <a:t>aşırı</a:t>
            </a:r>
            <a:r>
              <a:rPr lang="en-US" altLang="tr-TR" b="1" dirty="0">
                <a:solidFill>
                  <a:srgbClr val="154343"/>
                </a:solidFill>
              </a:rPr>
              <a:t> </a:t>
            </a:r>
            <a:r>
              <a:rPr lang="tr-TR" altLang="en-US" b="1" dirty="0">
                <a:solidFill>
                  <a:srgbClr val="154343"/>
                </a:solidFill>
              </a:rPr>
              <a:t>ölçüde</a:t>
            </a:r>
            <a:r>
              <a:rPr lang="en-US" altLang="tr-TR" b="1" dirty="0">
                <a:solidFill>
                  <a:srgbClr val="154343"/>
                </a:solidFill>
              </a:rPr>
              <a:t> </a:t>
            </a:r>
            <a:r>
              <a:rPr lang="en-US" altLang="tr-TR" b="1" dirty="0" err="1">
                <a:solidFill>
                  <a:srgbClr val="154343"/>
                </a:solidFill>
              </a:rPr>
              <a:t>yapılması</a:t>
            </a:r>
            <a:r>
              <a:rPr lang="en-US" altLang="tr-TR" b="1" dirty="0">
                <a:solidFill>
                  <a:srgbClr val="154343"/>
                </a:solidFill>
              </a:rPr>
              <a:t> </a:t>
            </a:r>
            <a:r>
              <a:rPr lang="en-US" altLang="tr-TR" b="1" dirty="0" err="1">
                <a:solidFill>
                  <a:srgbClr val="154343"/>
                </a:solidFill>
              </a:rPr>
              <a:t>ile</a:t>
            </a:r>
            <a:r>
              <a:rPr lang="en-US" altLang="tr-TR" b="1" dirty="0">
                <a:solidFill>
                  <a:srgbClr val="154343"/>
                </a:solidFill>
              </a:rPr>
              <a:t> </a:t>
            </a:r>
            <a:r>
              <a:rPr lang="en-US" altLang="tr-TR" b="1" dirty="0" err="1">
                <a:solidFill>
                  <a:srgbClr val="154343"/>
                </a:solidFill>
              </a:rPr>
              <a:t>ilgilidir</a:t>
            </a:r>
            <a:r>
              <a:rPr lang="en-US" altLang="tr-TR" b="1" dirty="0">
                <a:solidFill>
                  <a:srgbClr val="154343"/>
                </a:solidFill>
              </a:rPr>
              <a:t>. </a:t>
            </a:r>
            <a:endParaRPr lang="tr-TR" b="1" dirty="0">
              <a:solidFill>
                <a:srgbClr val="154343"/>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TotalTime>
  <Words>971</Words>
  <Application>Microsoft Office PowerPoint</Application>
  <PresentationFormat>Ekran Gösterisi (4:3)</PresentationFormat>
  <Paragraphs>101</Paragraphs>
  <Slides>38</Slides>
  <Notes>0</Notes>
  <HiddenSlides>0</HiddenSlides>
  <MMClips>3</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Görünüş</vt:lpstr>
      <vt:lpstr>TEKNOLOJİ VE İNTERNET BAĞIMLILIĞI</vt:lpstr>
      <vt:lpstr>Slayt 2</vt:lpstr>
      <vt:lpstr>İNTERNET</vt:lpstr>
      <vt:lpstr>Slayt 4</vt:lpstr>
      <vt:lpstr>Slayt 5</vt:lpstr>
      <vt:lpstr>Slayt 6</vt:lpstr>
      <vt:lpstr>Slayt 7</vt:lpstr>
      <vt:lpstr>BAĞIMLILIK NEDİR?</vt:lpstr>
      <vt:lpstr>Slayt 9</vt:lpstr>
      <vt:lpstr>Slayt 10</vt:lpstr>
      <vt:lpstr>İnternet Bağımlılığının Nedenleri</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Bu durumlardan, size yakın gelen var mı?</vt:lpstr>
      <vt:lpstr>Slayt 32</vt:lpstr>
      <vt:lpstr>Slayt 33</vt:lpstr>
      <vt:lpstr>Slayt 34</vt:lpstr>
      <vt:lpstr>Slayt 35</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dc:creator>
  <cp:lastModifiedBy>Asus</cp:lastModifiedBy>
  <cp:revision>5</cp:revision>
  <dcterms:created xsi:type="dcterms:W3CDTF">2017-01-11T11:47:15Z</dcterms:created>
  <dcterms:modified xsi:type="dcterms:W3CDTF">2017-01-13T07:19:02Z</dcterms:modified>
</cp:coreProperties>
</file>