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6"/>
  </p:notesMasterIdLst>
  <p:handoutMasterIdLst>
    <p:handoutMasterId r:id="rId37"/>
  </p:handoutMasterIdLst>
  <p:sldIdLst>
    <p:sldId id="322" r:id="rId2"/>
    <p:sldId id="256" r:id="rId3"/>
    <p:sldId id="307" r:id="rId4"/>
    <p:sldId id="308" r:id="rId5"/>
    <p:sldId id="257" r:id="rId6"/>
    <p:sldId id="258" r:id="rId7"/>
    <p:sldId id="259" r:id="rId8"/>
    <p:sldId id="260" r:id="rId9"/>
    <p:sldId id="261" r:id="rId10"/>
    <p:sldId id="262" r:id="rId11"/>
    <p:sldId id="263" r:id="rId12"/>
    <p:sldId id="264" r:id="rId13"/>
    <p:sldId id="265" r:id="rId14"/>
    <p:sldId id="266" r:id="rId15"/>
    <p:sldId id="309" r:id="rId16"/>
    <p:sldId id="267" r:id="rId17"/>
    <p:sldId id="268" r:id="rId18"/>
    <p:sldId id="310" r:id="rId19"/>
    <p:sldId id="311" r:id="rId20"/>
    <p:sldId id="312" r:id="rId21"/>
    <p:sldId id="313" r:id="rId22"/>
    <p:sldId id="314" r:id="rId23"/>
    <p:sldId id="315" r:id="rId24"/>
    <p:sldId id="269" r:id="rId25"/>
    <p:sldId id="271" r:id="rId26"/>
    <p:sldId id="270" r:id="rId27"/>
    <p:sldId id="272" r:id="rId28"/>
    <p:sldId id="273" r:id="rId29"/>
    <p:sldId id="316" r:id="rId30"/>
    <p:sldId id="318" r:id="rId31"/>
    <p:sldId id="319" r:id="rId32"/>
    <p:sldId id="274" r:id="rId33"/>
    <p:sldId id="275" r:id="rId34"/>
    <p:sldId id="32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99466" autoAdjust="0"/>
  </p:normalViewPr>
  <p:slideViewPr>
    <p:cSldViewPr>
      <p:cViewPr>
        <p:scale>
          <a:sx n="75" d="100"/>
          <a:sy n="75" d="100"/>
        </p:scale>
        <p:origin x="-990" y="-84"/>
      </p:cViewPr>
      <p:guideLst>
        <p:guide orient="horz" pos="2160"/>
        <p:guide pos="2880"/>
      </p:guideLst>
    </p:cSldViewPr>
  </p:slideViewPr>
  <p:outlineViewPr>
    <p:cViewPr>
      <p:scale>
        <a:sx n="33" d="100"/>
        <a:sy n="33" d="100"/>
      </p:scale>
      <p:origin x="0" y="18108"/>
    </p:cViewPr>
  </p:outlineViewPr>
  <p:notesTextViewPr>
    <p:cViewPr>
      <p:scale>
        <a:sx n="100" d="100"/>
        <a:sy n="100" d="100"/>
      </p:scale>
      <p:origin x="0" y="0"/>
    </p:cViewPr>
  </p:notesTextViewPr>
  <p:sorterViewPr>
    <p:cViewPr>
      <p:scale>
        <a:sx n="100" d="100"/>
        <a:sy n="100" d="100"/>
      </p:scale>
      <p:origin x="0" y="5208"/>
    </p:cViewPr>
  </p:sorterViewPr>
  <p:notesViewPr>
    <p:cSldViewPr>
      <p:cViewPr varScale="1">
        <p:scale>
          <a:sx n="79" d="100"/>
          <a:sy n="79" d="100"/>
        </p:scale>
        <p:origin x="-14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C054F6-2EBB-4C49-9C19-8DD4E8EE1FBB}" type="datetimeFigureOut">
              <a:rPr lang="tr-TR" smtClean="0"/>
              <a:pPr/>
              <a:t>1.3.2017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9A9C3-0C85-4369-9677-7977DC15A737}" type="slidenum">
              <a:rPr lang="tr-TR" smtClean="0"/>
              <a:pPr/>
              <a:t>‹#›</a:t>
            </a:fld>
            <a:endParaRPr lang="tr-TR"/>
          </a:p>
        </p:txBody>
      </p:sp>
    </p:spTree>
    <p:extLst>
      <p:ext uri="{BB962C8B-B14F-4D97-AF65-F5344CB8AC3E}">
        <p14:creationId xmlns:p14="http://schemas.microsoft.com/office/powerpoint/2010/main" val="269590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2D858-4616-47AB-90CE-1C461698DBA0}" type="datetimeFigureOut">
              <a:rPr lang="tr-TR" smtClean="0"/>
              <a:pPr/>
              <a:t>1.3.2017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70AA1-0B72-4E1C-B926-80A6E2F1CF7B}" type="slidenum">
              <a:rPr lang="tr-TR" smtClean="0"/>
              <a:pPr/>
              <a:t>‹#›</a:t>
            </a:fld>
            <a:endParaRPr lang="tr-TR"/>
          </a:p>
        </p:txBody>
      </p:sp>
    </p:spTree>
    <p:extLst>
      <p:ext uri="{BB962C8B-B14F-4D97-AF65-F5344CB8AC3E}">
        <p14:creationId xmlns:p14="http://schemas.microsoft.com/office/powerpoint/2010/main" val="91322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270AA1-0B72-4E1C-B926-80A6E2F1CF7B}" type="slidenum">
              <a:rPr lang="tr-TR" smtClean="0"/>
              <a:pPr/>
              <a:t>8</a:t>
            </a:fld>
            <a:endParaRPr lang="tr-TR"/>
          </a:p>
        </p:txBody>
      </p:sp>
    </p:spTree>
    <p:extLst>
      <p:ext uri="{BB962C8B-B14F-4D97-AF65-F5344CB8AC3E}">
        <p14:creationId xmlns:p14="http://schemas.microsoft.com/office/powerpoint/2010/main" val="353236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270AA1-0B72-4E1C-B926-80A6E2F1CF7B}" type="slidenum">
              <a:rPr lang="tr-TR" smtClean="0"/>
              <a:pPr/>
              <a:t>11</a:t>
            </a:fld>
            <a:endParaRPr lang="tr-TR"/>
          </a:p>
        </p:txBody>
      </p:sp>
    </p:spTree>
    <p:extLst>
      <p:ext uri="{BB962C8B-B14F-4D97-AF65-F5344CB8AC3E}">
        <p14:creationId xmlns:p14="http://schemas.microsoft.com/office/powerpoint/2010/main" val="359752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1.3.2017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1.3.2017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1.3.2017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1.3.2017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1.3.2017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1.3.2017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1.3.2017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1.3.2017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1.3.2017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428768"/>
          </a:xfrm>
        </p:spPr>
        <p:style>
          <a:lnRef idx="2">
            <a:schemeClr val="accent4">
              <a:shade val="50000"/>
            </a:schemeClr>
          </a:lnRef>
          <a:fillRef idx="1">
            <a:schemeClr val="accent4"/>
          </a:fillRef>
          <a:effectRef idx="0">
            <a:schemeClr val="accent4"/>
          </a:effectRef>
          <a:fontRef idx="minor">
            <a:schemeClr val="lt1"/>
          </a:fontRef>
        </p:style>
        <p:txBody>
          <a:bodyPr>
            <a:prstTxWarp prst="textChevronInverted">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HOŞ GELDİNİZ</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tuncay-pc\Desktop\ÇİNE MESLEKi ve TEKNİK ANADOLU LİSESİ\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708920"/>
            <a:ext cx="54006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53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1143000"/>
          </a:xfrm>
          <a:solidFill>
            <a:schemeClr val="bg1"/>
          </a:solidFill>
        </p:spPr>
        <p:txBody>
          <a:bodyPr>
            <a:normAutofit/>
          </a:bodyPr>
          <a:lstStyle/>
          <a:p>
            <a:pPr algn="ctr"/>
            <a:r>
              <a:rPr lang="tr-TR" sz="5400" b="1" dirty="0" smtClean="0">
                <a:solidFill>
                  <a:srgbClr val="FF0000"/>
                </a:solidFill>
              </a:rPr>
              <a:t>Fiziksel Aktiviteler;</a:t>
            </a:r>
            <a:endParaRPr lang="tr-TR" sz="5400" b="1" dirty="0">
              <a:solidFill>
                <a:srgbClr val="FF0000"/>
              </a:solidFill>
            </a:endParaRPr>
          </a:p>
        </p:txBody>
      </p:sp>
      <p:sp>
        <p:nvSpPr>
          <p:cNvPr id="3" name="İçerik Yer Tutucusu 2"/>
          <p:cNvSpPr>
            <a:spLocks noGrp="1"/>
          </p:cNvSpPr>
          <p:nvPr>
            <p:ph idx="1"/>
          </p:nvPr>
        </p:nvSpPr>
        <p:spPr/>
        <p:txBody>
          <a:bodyPr>
            <a:noAutofit/>
          </a:bodyPr>
          <a:lstStyle/>
          <a:p>
            <a:pPr marL="0" indent="0">
              <a:buNone/>
            </a:pPr>
            <a:r>
              <a:rPr lang="tr-TR" sz="3600" b="1" dirty="0" smtClean="0">
                <a:solidFill>
                  <a:schemeClr val="tx2"/>
                </a:solidFill>
              </a:rPr>
              <a:t>   Yürümek</a:t>
            </a:r>
            <a:endParaRPr lang="tr-TR" sz="3600" b="1" dirty="0">
              <a:solidFill>
                <a:schemeClr val="tx2"/>
              </a:solidFill>
            </a:endParaRPr>
          </a:p>
          <a:p>
            <a:pPr marL="0" indent="0">
              <a:buNone/>
            </a:pPr>
            <a:r>
              <a:rPr lang="tr-TR" sz="3600" b="1" dirty="0" smtClean="0">
                <a:solidFill>
                  <a:schemeClr val="tx2"/>
                </a:solidFill>
              </a:rPr>
              <a:t>   Koşmak</a:t>
            </a:r>
            <a:endParaRPr lang="tr-TR" sz="3600" b="1" dirty="0">
              <a:solidFill>
                <a:schemeClr val="tx2"/>
              </a:solidFill>
            </a:endParaRPr>
          </a:p>
          <a:p>
            <a:pPr marL="0" indent="0">
              <a:buNone/>
            </a:pPr>
            <a:r>
              <a:rPr lang="tr-TR" sz="3600" b="1" dirty="0">
                <a:solidFill>
                  <a:schemeClr val="tx2"/>
                </a:solidFill>
              </a:rPr>
              <a:t> </a:t>
            </a:r>
            <a:r>
              <a:rPr lang="tr-TR" sz="3600" b="1" dirty="0" smtClean="0">
                <a:solidFill>
                  <a:schemeClr val="tx2"/>
                </a:solidFill>
              </a:rPr>
              <a:t>  Yüzmek</a:t>
            </a:r>
            <a:endParaRPr lang="tr-TR" sz="3600" b="1" dirty="0">
              <a:solidFill>
                <a:schemeClr val="tx2"/>
              </a:solidFill>
            </a:endParaRPr>
          </a:p>
          <a:p>
            <a:pPr marL="0" indent="0">
              <a:buNone/>
            </a:pPr>
            <a:r>
              <a:rPr lang="tr-TR" sz="3600" b="1" dirty="0">
                <a:solidFill>
                  <a:schemeClr val="tx2"/>
                </a:solidFill>
              </a:rPr>
              <a:t> </a:t>
            </a:r>
            <a:r>
              <a:rPr lang="tr-TR" sz="3600" b="1" dirty="0" smtClean="0">
                <a:solidFill>
                  <a:schemeClr val="tx2"/>
                </a:solidFill>
              </a:rPr>
              <a:t>  Bisiklete </a:t>
            </a:r>
            <a:r>
              <a:rPr lang="tr-TR" sz="3600" b="1" dirty="0">
                <a:solidFill>
                  <a:schemeClr val="tx2"/>
                </a:solidFill>
              </a:rPr>
              <a:t>binmek</a:t>
            </a:r>
          </a:p>
          <a:p>
            <a:pPr marL="0" indent="0">
              <a:buNone/>
            </a:pPr>
            <a:r>
              <a:rPr lang="tr-TR" sz="3600" b="1" dirty="0">
                <a:solidFill>
                  <a:schemeClr val="tx2"/>
                </a:solidFill>
              </a:rPr>
              <a:t> </a:t>
            </a:r>
            <a:r>
              <a:rPr lang="tr-TR" sz="3600" b="1" dirty="0" smtClean="0">
                <a:solidFill>
                  <a:schemeClr val="tx2"/>
                </a:solidFill>
              </a:rPr>
              <a:t>  Çömelmek-kalkmak</a:t>
            </a:r>
            <a:endParaRPr lang="tr-TR" sz="3600" b="1" dirty="0">
              <a:solidFill>
                <a:schemeClr val="tx2"/>
              </a:solidFill>
            </a:endParaRPr>
          </a:p>
          <a:p>
            <a:pPr marL="0" indent="0">
              <a:buNone/>
            </a:pPr>
            <a:r>
              <a:rPr lang="tr-TR" sz="3600" b="1" dirty="0">
                <a:solidFill>
                  <a:schemeClr val="tx2"/>
                </a:solidFill>
              </a:rPr>
              <a:t> </a:t>
            </a:r>
            <a:r>
              <a:rPr lang="tr-TR" sz="3600" b="1" dirty="0" smtClean="0">
                <a:solidFill>
                  <a:schemeClr val="tx2"/>
                </a:solidFill>
              </a:rPr>
              <a:t>  Kol </a:t>
            </a:r>
            <a:r>
              <a:rPr lang="tr-TR" sz="3600" b="1" dirty="0">
                <a:solidFill>
                  <a:schemeClr val="tx2"/>
                </a:solidFill>
              </a:rPr>
              <a:t>ve bacak </a:t>
            </a:r>
            <a:r>
              <a:rPr lang="tr-TR" sz="3600" b="1" dirty="0" smtClean="0">
                <a:solidFill>
                  <a:schemeClr val="tx2"/>
                </a:solidFill>
              </a:rPr>
              <a:t>hareketleri</a:t>
            </a:r>
          </a:p>
          <a:p>
            <a:pPr marL="0" indent="0">
              <a:buNone/>
            </a:pPr>
            <a:r>
              <a:rPr lang="tr-TR" sz="3600" b="1" dirty="0">
                <a:solidFill>
                  <a:schemeClr val="tx2"/>
                </a:solidFill>
              </a:rPr>
              <a:t> </a:t>
            </a:r>
            <a:r>
              <a:rPr lang="tr-TR" sz="3600" b="1" dirty="0" smtClean="0">
                <a:solidFill>
                  <a:schemeClr val="tx2"/>
                </a:solidFill>
              </a:rPr>
              <a:t>  Baş </a:t>
            </a:r>
            <a:r>
              <a:rPr lang="tr-TR" sz="3600" b="1" dirty="0">
                <a:solidFill>
                  <a:schemeClr val="tx2"/>
                </a:solidFill>
              </a:rPr>
              <a:t>ve gövde hareketleri</a:t>
            </a:r>
          </a:p>
        </p:txBody>
      </p:sp>
      <p:sp>
        <p:nvSpPr>
          <p:cNvPr id="4" name="Sağ Ok 3"/>
          <p:cNvSpPr/>
          <p:nvPr/>
        </p:nvSpPr>
        <p:spPr>
          <a:xfrm>
            <a:off x="467544" y="213285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467544" y="278092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467544" y="342900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467544" y="407707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458385" y="472514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458385" y="537321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403920" y="602128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554931"/>
            <a:ext cx="2376264" cy="308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80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fontScale="90000"/>
          </a:bodyPr>
          <a:lstStyle/>
          <a:p>
            <a:pPr algn="ctr"/>
            <a:r>
              <a:rPr lang="tr-TR" b="1" dirty="0">
                <a:solidFill>
                  <a:srgbClr val="FF0000"/>
                </a:solidFill>
              </a:rPr>
              <a:t>FİZİKSEL AKTİVİTENİN</a:t>
            </a:r>
            <a:br>
              <a:rPr lang="tr-TR" b="1" dirty="0">
                <a:solidFill>
                  <a:srgbClr val="FF0000"/>
                </a:solidFill>
              </a:rPr>
            </a:br>
            <a:r>
              <a:rPr lang="tr-TR" b="1" dirty="0">
                <a:solidFill>
                  <a:srgbClr val="FF0000"/>
                </a:solidFill>
              </a:rPr>
              <a:t>YARARLARI</a:t>
            </a:r>
            <a:endParaRPr lang="tr-TR" dirty="0">
              <a:solidFill>
                <a:srgbClr val="FF0000"/>
              </a:solidFill>
            </a:endParaRPr>
          </a:p>
        </p:txBody>
      </p:sp>
      <p:sp>
        <p:nvSpPr>
          <p:cNvPr id="3" name="İçerik Yer Tutucusu 2"/>
          <p:cNvSpPr>
            <a:spLocks noGrp="1"/>
          </p:cNvSpPr>
          <p:nvPr>
            <p:ph idx="1"/>
          </p:nvPr>
        </p:nvSpPr>
        <p:spPr>
          <a:xfrm>
            <a:off x="611560" y="1268760"/>
            <a:ext cx="8229600" cy="2933680"/>
          </a:xfrm>
        </p:spPr>
        <p:txBody>
          <a:bodyPr>
            <a:normAutofit/>
          </a:bodyPr>
          <a:lstStyle/>
          <a:p>
            <a:pPr marL="0" indent="0">
              <a:buNone/>
            </a:pPr>
            <a:r>
              <a:rPr lang="tr-TR" sz="2400" dirty="0" smtClean="0">
                <a:solidFill>
                  <a:schemeClr val="tx2"/>
                </a:solidFill>
              </a:rPr>
              <a:t>İleri </a:t>
            </a:r>
            <a:r>
              <a:rPr lang="tr-TR" sz="2400" dirty="0">
                <a:solidFill>
                  <a:schemeClr val="tx2"/>
                </a:solidFill>
              </a:rPr>
              <a:t>yaşamda osteoporozun önlenmesine </a:t>
            </a:r>
            <a:r>
              <a:rPr lang="tr-TR" sz="2400" dirty="0" smtClean="0">
                <a:solidFill>
                  <a:schemeClr val="tx2"/>
                </a:solidFill>
              </a:rPr>
              <a:t>ve kemiklerin </a:t>
            </a:r>
            <a:r>
              <a:rPr lang="tr-TR" sz="2400" dirty="0">
                <a:solidFill>
                  <a:schemeClr val="tx2"/>
                </a:solidFill>
              </a:rPr>
              <a:t>sağlam oluşmasına yardım </a:t>
            </a:r>
            <a:r>
              <a:rPr lang="tr-TR" sz="2400" dirty="0" smtClean="0">
                <a:solidFill>
                  <a:schemeClr val="tx2"/>
                </a:solidFill>
              </a:rPr>
              <a:t>eder.</a:t>
            </a:r>
          </a:p>
          <a:p>
            <a:pPr marL="0" indent="0">
              <a:buNone/>
            </a:pPr>
            <a:r>
              <a:rPr lang="tr-TR" sz="2400" dirty="0" smtClean="0">
                <a:solidFill>
                  <a:schemeClr val="tx2"/>
                </a:solidFill>
              </a:rPr>
              <a:t>Yaşlılarda </a:t>
            </a:r>
            <a:r>
              <a:rPr lang="tr-TR" sz="2400" dirty="0">
                <a:solidFill>
                  <a:schemeClr val="tx2"/>
                </a:solidFill>
              </a:rPr>
              <a:t>günlük </a:t>
            </a:r>
            <a:r>
              <a:rPr lang="tr-TR" sz="2400" dirty="0" smtClean="0">
                <a:solidFill>
                  <a:schemeClr val="tx2"/>
                </a:solidFill>
              </a:rPr>
              <a:t>aktivitelerini sürdürebilme  yeteneğini </a:t>
            </a:r>
            <a:r>
              <a:rPr lang="tr-TR" sz="2400" dirty="0">
                <a:solidFill>
                  <a:schemeClr val="tx2"/>
                </a:solidFill>
              </a:rPr>
              <a:t>geliştirir.</a:t>
            </a:r>
          </a:p>
        </p:txBody>
      </p:sp>
      <p:sp>
        <p:nvSpPr>
          <p:cNvPr id="4" name="Sağ Ok 3"/>
          <p:cNvSpPr/>
          <p:nvPr/>
        </p:nvSpPr>
        <p:spPr>
          <a:xfrm>
            <a:off x="323528" y="1413419"/>
            <a:ext cx="288032" cy="242316"/>
          </a:xfrm>
          <a:prstGeom prst="rightArrow">
            <a:avLst>
              <a:gd name="adj1" fmla="val 50000"/>
              <a:gd name="adj2" fmla="val 41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323528" y="2210178"/>
            <a:ext cx="328856" cy="277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59" y="4335356"/>
            <a:ext cx="1664969" cy="164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9333" y="5350453"/>
            <a:ext cx="1390915" cy="139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ağ Ok 6"/>
          <p:cNvSpPr/>
          <p:nvPr/>
        </p:nvSpPr>
        <p:spPr>
          <a:xfrm>
            <a:off x="334300" y="2852936"/>
            <a:ext cx="3288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323528" y="3377596"/>
            <a:ext cx="3288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334300" y="3942505"/>
            <a:ext cx="328856"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52384" y="2805080"/>
            <a:ext cx="4573303" cy="461665"/>
          </a:xfrm>
          <a:prstGeom prst="rect">
            <a:avLst/>
          </a:prstGeom>
        </p:spPr>
        <p:txBody>
          <a:bodyPr wrap="none">
            <a:spAutoFit/>
          </a:bodyPr>
          <a:lstStyle/>
          <a:p>
            <a:r>
              <a:rPr lang="tr-TR" sz="2400" dirty="0">
                <a:solidFill>
                  <a:schemeClr val="tx2"/>
                </a:solidFill>
                <a:latin typeface="Constantia" pitchFamily="18" charset="0"/>
              </a:rPr>
              <a:t>İştahın düzelmesine yardım eder</a:t>
            </a:r>
            <a:r>
              <a:rPr lang="tr-TR" sz="2400" dirty="0">
                <a:solidFill>
                  <a:schemeClr val="tx2"/>
                </a:solidFill>
                <a:latin typeface="Segoe UI Light" pitchFamily="34" charset="0"/>
              </a:rPr>
              <a:t>.</a:t>
            </a:r>
          </a:p>
        </p:txBody>
      </p:sp>
      <p:sp>
        <p:nvSpPr>
          <p:cNvPr id="11" name="Dikdörtgen 10"/>
          <p:cNvSpPr/>
          <p:nvPr/>
        </p:nvSpPr>
        <p:spPr>
          <a:xfrm>
            <a:off x="684085" y="3266745"/>
            <a:ext cx="5894627" cy="461665"/>
          </a:xfrm>
          <a:prstGeom prst="rect">
            <a:avLst/>
          </a:prstGeom>
        </p:spPr>
        <p:txBody>
          <a:bodyPr wrap="none">
            <a:spAutoFit/>
          </a:bodyPr>
          <a:lstStyle/>
          <a:p>
            <a:r>
              <a:rPr lang="tr-TR" sz="2400" dirty="0">
                <a:solidFill>
                  <a:schemeClr val="tx2"/>
                </a:solidFill>
              </a:rPr>
              <a:t>Stres ve gerilimin azalmasına yardımcı olur.</a:t>
            </a:r>
          </a:p>
        </p:txBody>
      </p:sp>
      <p:sp>
        <p:nvSpPr>
          <p:cNvPr id="12" name="Dikdörtgen 11"/>
          <p:cNvSpPr/>
          <p:nvPr/>
        </p:nvSpPr>
        <p:spPr>
          <a:xfrm>
            <a:off x="717909" y="3873691"/>
            <a:ext cx="5253041" cy="461665"/>
          </a:xfrm>
          <a:prstGeom prst="rect">
            <a:avLst/>
          </a:prstGeom>
        </p:spPr>
        <p:txBody>
          <a:bodyPr wrap="none">
            <a:spAutoFit/>
          </a:bodyPr>
          <a:lstStyle/>
          <a:p>
            <a:r>
              <a:rPr lang="tr-TR" sz="2400" dirty="0">
                <a:solidFill>
                  <a:schemeClr val="tx2"/>
                </a:solidFill>
              </a:rPr>
              <a:t>Vücudun anatomik duruşunu düzeltir.</a:t>
            </a:r>
          </a:p>
        </p:txBody>
      </p:sp>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6" y="5310348"/>
            <a:ext cx="1424907" cy="133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9698" y="4496255"/>
            <a:ext cx="1481252" cy="132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21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146"/>
                                        </p:tgtEl>
                                        <p:attrNameLst>
                                          <p:attrName>style.visibility</p:attrName>
                                        </p:attrNameLst>
                                      </p:cBhvr>
                                      <p:to>
                                        <p:strVal val="visible"/>
                                      </p:to>
                                    </p:set>
                                    <p:animEffect transition="in" filter="barn(inVertical)">
                                      <p:cBhvr>
                                        <p:cTn id="39" dur="500"/>
                                        <p:tgtEl>
                                          <p:spTgt spid="614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barn(inVertical)">
                                      <p:cBhvr>
                                        <p:cTn id="44" dur="500"/>
                                        <p:tgtEl>
                                          <p:spTgt spid="614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149"/>
                                        </p:tgtEl>
                                        <p:attrNameLst>
                                          <p:attrName>style.visibility</p:attrName>
                                        </p:attrNameLst>
                                      </p:cBhvr>
                                      <p:to>
                                        <p:strVal val="visible"/>
                                      </p:to>
                                    </p:set>
                                    <p:animEffect transition="in" filter="barn(inVertical)">
                                      <p:cBhvr>
                                        <p:cTn id="49" dur="500"/>
                                        <p:tgtEl>
                                          <p:spTgt spid="614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6147"/>
                                        </p:tgtEl>
                                        <p:attrNameLst>
                                          <p:attrName>style.visibility</p:attrName>
                                        </p:attrNameLst>
                                      </p:cBhvr>
                                      <p:to>
                                        <p:strVal val="visible"/>
                                      </p:to>
                                    </p:set>
                                    <p:animEffect transition="in" filter="barn(inVertical)">
                                      <p:cBhvr>
                                        <p:cTn id="5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77072"/>
            <a:ext cx="8229600" cy="2247528"/>
          </a:xfrm>
        </p:spPr>
        <p:txBody>
          <a:bodyPr/>
          <a:lstStyle/>
          <a:p>
            <a:pPr marL="0" indent="0">
              <a:buNone/>
            </a:pPr>
            <a:r>
              <a:rPr lang="tr-TR" dirty="0" smtClean="0"/>
              <a:t>   </a:t>
            </a:r>
            <a:r>
              <a:rPr lang="tr-TR" sz="2800" dirty="0" smtClean="0">
                <a:solidFill>
                  <a:schemeClr val="tx2"/>
                </a:solidFill>
                <a:latin typeface="Berlin Sans FB Demi" pitchFamily="34" charset="0"/>
              </a:rPr>
              <a:t>Genç </a:t>
            </a:r>
            <a:r>
              <a:rPr lang="tr-TR" sz="2800" dirty="0">
                <a:solidFill>
                  <a:schemeClr val="tx2"/>
                </a:solidFill>
                <a:latin typeface="Berlin Sans FB Demi" pitchFamily="34" charset="0"/>
              </a:rPr>
              <a:t>bir görünüm, </a:t>
            </a:r>
            <a:r>
              <a:rPr lang="tr-TR" sz="2800" dirty="0" smtClean="0">
                <a:solidFill>
                  <a:schemeClr val="tx2"/>
                </a:solidFill>
                <a:latin typeface="Berlin Sans FB Demi" pitchFamily="34" charset="0"/>
              </a:rPr>
              <a:t>sa</a:t>
            </a:r>
            <a:r>
              <a:rPr lang="tr-TR" sz="2800" b="1" dirty="0" smtClean="0">
                <a:solidFill>
                  <a:schemeClr val="tx2"/>
                </a:solidFill>
                <a:latin typeface="Berlin Sans FB Demi" pitchFamily="34" charset="0"/>
              </a:rPr>
              <a:t>ğ</a:t>
            </a:r>
            <a:r>
              <a:rPr lang="tr-TR" sz="2800" dirty="0" smtClean="0">
                <a:solidFill>
                  <a:schemeClr val="tx2"/>
                </a:solidFill>
                <a:latin typeface="Berlin Sans FB Demi" pitchFamily="34" charset="0"/>
              </a:rPr>
              <a:t>lıklı </a:t>
            </a:r>
            <a:r>
              <a:rPr lang="tr-TR" sz="2800" dirty="0">
                <a:solidFill>
                  <a:schemeClr val="tx2"/>
                </a:solidFill>
                <a:latin typeface="Berlin Sans FB Demi" pitchFamily="34" charset="0"/>
              </a:rPr>
              <a:t>deri ve kas tonusunun </a:t>
            </a:r>
            <a:r>
              <a:rPr lang="tr-TR" sz="2800" dirty="0" smtClean="0">
                <a:solidFill>
                  <a:schemeClr val="tx2"/>
                </a:solidFill>
                <a:latin typeface="Berlin Sans FB Demi" pitchFamily="34" charset="0"/>
              </a:rPr>
              <a:t>geli</a:t>
            </a:r>
            <a:r>
              <a:rPr lang="tr-TR" sz="2800" b="1" dirty="0" smtClean="0">
                <a:solidFill>
                  <a:schemeClr val="tx2"/>
                </a:solidFill>
                <a:latin typeface="Berlin Sans FB Demi" pitchFamily="34" charset="0"/>
              </a:rPr>
              <a:t>ş</a:t>
            </a:r>
            <a:r>
              <a:rPr lang="tr-TR" sz="2800" dirty="0" smtClean="0">
                <a:solidFill>
                  <a:schemeClr val="tx2"/>
                </a:solidFill>
                <a:latin typeface="Berlin Sans FB Demi" pitchFamily="34" charset="0"/>
              </a:rPr>
              <a:t>imini sa</a:t>
            </a:r>
            <a:r>
              <a:rPr lang="tr-TR" sz="2800" b="1" dirty="0" smtClean="0">
                <a:solidFill>
                  <a:schemeClr val="tx2"/>
                </a:solidFill>
                <a:latin typeface="Berlin Sans FB Demi" pitchFamily="34" charset="0"/>
              </a:rPr>
              <a:t>ğ</a:t>
            </a:r>
            <a:r>
              <a:rPr lang="tr-TR" sz="2800" dirty="0" smtClean="0">
                <a:solidFill>
                  <a:schemeClr val="tx2"/>
                </a:solidFill>
                <a:latin typeface="Berlin Sans FB Demi" pitchFamily="34" charset="0"/>
              </a:rPr>
              <a:t>lar</a:t>
            </a:r>
            <a:r>
              <a:rPr lang="tr-TR" sz="2800" dirty="0">
                <a:solidFill>
                  <a:schemeClr val="tx2"/>
                </a:solidFill>
                <a:latin typeface="Berlin Sans FB Demi" pitchFamily="34" charset="0"/>
              </a:rPr>
              <a: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12776"/>
            <a:ext cx="7200800" cy="217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323528" y="4143253"/>
            <a:ext cx="432048" cy="44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325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9452" y="1772816"/>
            <a:ext cx="8136904" cy="2736304"/>
          </a:xfrm>
        </p:spPr>
        <p:txBody>
          <a:bodyPr>
            <a:normAutofit/>
          </a:bodyPr>
          <a:lstStyle/>
          <a:p>
            <a:pPr marL="0" indent="0">
              <a:buNone/>
            </a:pPr>
            <a:r>
              <a:rPr lang="tr-TR" sz="3200" dirty="0" smtClean="0">
                <a:solidFill>
                  <a:schemeClr val="tx2"/>
                </a:solidFill>
              </a:rPr>
              <a:t>   Enerji </a:t>
            </a:r>
            <a:r>
              <a:rPr lang="tr-TR" sz="3200" dirty="0">
                <a:solidFill>
                  <a:schemeClr val="tx2"/>
                </a:solidFill>
              </a:rPr>
              <a:t>harcamasını arttırarak </a:t>
            </a:r>
            <a:r>
              <a:rPr lang="tr-TR" sz="3200" dirty="0" smtClean="0">
                <a:solidFill>
                  <a:schemeClr val="tx2"/>
                </a:solidFill>
              </a:rPr>
              <a:t>ağırlık kontrolüne yardımcı </a:t>
            </a:r>
            <a:r>
              <a:rPr lang="tr-TR" sz="3200" dirty="0">
                <a:solidFill>
                  <a:schemeClr val="tx2"/>
                </a:solidFill>
              </a:rPr>
              <a:t>olur.</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68" y="3645024"/>
            <a:ext cx="754424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a:off x="519452" y="191683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495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7076" y="1052736"/>
            <a:ext cx="6601188" cy="2952328"/>
          </a:xfrm>
        </p:spPr>
        <p:txBody>
          <a:bodyPr>
            <a:noAutofit/>
          </a:bodyPr>
          <a:lstStyle/>
          <a:p>
            <a:pPr marL="0" indent="0">
              <a:buNone/>
            </a:pPr>
            <a:r>
              <a:rPr lang="tr-TR" sz="3200" dirty="0" smtClean="0">
                <a:solidFill>
                  <a:schemeClr val="tx2"/>
                </a:solidFill>
              </a:rPr>
              <a:t>     Yaşam </a:t>
            </a:r>
            <a:r>
              <a:rPr lang="tr-TR" sz="3200" dirty="0">
                <a:solidFill>
                  <a:schemeClr val="tx2"/>
                </a:solidFill>
              </a:rPr>
              <a:t>kalitesini arttırır.</a:t>
            </a:r>
          </a:p>
          <a:p>
            <a:pPr marL="0" indent="0">
              <a:buNone/>
            </a:pPr>
            <a:r>
              <a:rPr lang="tr-TR" sz="3200" dirty="0" smtClean="0">
                <a:solidFill>
                  <a:schemeClr val="tx2"/>
                </a:solidFill>
              </a:rPr>
              <a:t>     Sorumluluk </a:t>
            </a:r>
            <a:r>
              <a:rPr lang="tr-TR" sz="3200" dirty="0">
                <a:solidFill>
                  <a:schemeClr val="tx2"/>
                </a:solidFill>
              </a:rPr>
              <a:t>ve paylaşma duygularını </a:t>
            </a:r>
            <a:r>
              <a:rPr lang="tr-TR" sz="3200" dirty="0" smtClean="0">
                <a:solidFill>
                  <a:schemeClr val="tx2"/>
                </a:solidFill>
              </a:rPr>
              <a:t>geliştirir.</a:t>
            </a:r>
          </a:p>
          <a:p>
            <a:pPr marL="0" indent="0">
              <a:buNone/>
            </a:pPr>
            <a:r>
              <a:rPr lang="tr-TR" sz="3200" dirty="0" smtClean="0">
                <a:solidFill>
                  <a:schemeClr val="tx2"/>
                </a:solidFill>
              </a:rPr>
              <a:t>     İleri </a:t>
            </a:r>
            <a:r>
              <a:rPr lang="tr-TR" sz="3200" dirty="0">
                <a:solidFill>
                  <a:schemeClr val="tx2"/>
                </a:solidFill>
              </a:rPr>
              <a:t>yaşlarda kronik hastalıkların görülme sıklığını azaltır.</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221088"/>
            <a:ext cx="237426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539552" y="141277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539552" y="198884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539552" y="296805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723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29600" cy="4389120"/>
          </a:xfrm>
        </p:spPr>
        <p:txBody>
          <a:bodyPr/>
          <a:lstStyle/>
          <a:p>
            <a:pPr marL="0" indent="0" algn="ctr">
              <a:lnSpc>
                <a:spcPct val="130000"/>
              </a:lnSpc>
              <a:buNone/>
            </a:pPr>
            <a:endParaRPr lang="tr-TR" sz="6600" dirty="0" smtClean="0">
              <a:solidFill>
                <a:srgbClr val="003366"/>
              </a:solidFill>
              <a:latin typeface="Verdana"/>
              <a:ea typeface="Times New Roman"/>
            </a:endParaRPr>
          </a:p>
          <a:p>
            <a:pPr marL="0" indent="0" algn="ctr">
              <a:lnSpc>
                <a:spcPct val="130000"/>
              </a:lnSpc>
              <a:buNone/>
            </a:pPr>
            <a:r>
              <a:rPr lang="tr-TR" sz="6600" dirty="0" smtClean="0">
                <a:solidFill>
                  <a:srgbClr val="003366"/>
                </a:solidFill>
                <a:latin typeface="Verdana"/>
                <a:ea typeface="Times New Roman"/>
              </a:rPr>
              <a:t>"</a:t>
            </a:r>
            <a:r>
              <a:rPr lang="tr-TR" sz="6600" dirty="0">
                <a:solidFill>
                  <a:srgbClr val="003366"/>
                </a:solidFill>
                <a:latin typeface="Verdana"/>
                <a:ea typeface="Times New Roman"/>
              </a:rPr>
              <a:t>Hareketli yaşam, hastalıksız yaşam"</a:t>
            </a:r>
            <a:endParaRPr lang="tr-TR" sz="6600" dirty="0">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4341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36912"/>
            <a:ext cx="8229600" cy="4389120"/>
          </a:xfrm>
        </p:spPr>
        <p:txBody>
          <a:bodyPr/>
          <a:lstStyle/>
          <a:p>
            <a:pPr marL="0" indent="0">
              <a:buNone/>
            </a:pPr>
            <a:r>
              <a:rPr lang="tr-TR" sz="2400" dirty="0" smtClean="0">
                <a:solidFill>
                  <a:schemeClr val="tx2"/>
                </a:solidFill>
                <a:latin typeface="Tahoma"/>
              </a:rPr>
              <a:t>   İlk </a:t>
            </a:r>
            <a:r>
              <a:rPr lang="tr-TR" sz="2400" dirty="0">
                <a:solidFill>
                  <a:schemeClr val="tx2"/>
                </a:solidFill>
                <a:latin typeface="Tahoma"/>
              </a:rPr>
              <a:t>defa başlanıyorsa kısa sürelerle başlanmalıdır</a:t>
            </a:r>
            <a:r>
              <a:rPr lang="tr-TR" sz="2400" dirty="0" smtClean="0">
                <a:solidFill>
                  <a:schemeClr val="tx2"/>
                </a:solidFill>
                <a:latin typeface="Tahoma"/>
              </a:rPr>
              <a:t>.</a:t>
            </a:r>
          </a:p>
          <a:p>
            <a:pPr marL="0" indent="0">
              <a:buNone/>
            </a:pPr>
            <a:r>
              <a:rPr lang="tr-TR" sz="2400" dirty="0">
                <a:solidFill>
                  <a:schemeClr val="tx2"/>
                </a:solidFill>
                <a:latin typeface="Tahoma"/>
              </a:rPr>
              <a:t> </a:t>
            </a:r>
            <a:r>
              <a:rPr lang="tr-TR" sz="2400" dirty="0" smtClean="0">
                <a:solidFill>
                  <a:schemeClr val="tx2"/>
                </a:solidFill>
                <a:latin typeface="Tahoma"/>
              </a:rPr>
              <a:t>  (</a:t>
            </a:r>
            <a:r>
              <a:rPr lang="tr-TR" sz="2400" dirty="0">
                <a:solidFill>
                  <a:schemeClr val="tx2"/>
                </a:solidFill>
                <a:latin typeface="Tahoma"/>
              </a:rPr>
              <a:t>Gün aşırı 10 dk ile başlanmalı 30 dk kadar çıkılmalıdır.)</a:t>
            </a:r>
          </a:p>
          <a:p>
            <a:pPr marL="0" indent="0">
              <a:buNone/>
            </a:pPr>
            <a:r>
              <a:rPr lang="tr-TR" sz="2400" dirty="0" smtClean="0">
                <a:solidFill>
                  <a:schemeClr val="tx2"/>
                </a:solidFill>
                <a:latin typeface="Tahoma"/>
              </a:rPr>
              <a:t>   Aynı </a:t>
            </a:r>
            <a:r>
              <a:rPr lang="tr-TR" sz="2400" dirty="0">
                <a:solidFill>
                  <a:schemeClr val="tx2"/>
                </a:solidFill>
                <a:latin typeface="Tahoma"/>
              </a:rPr>
              <a:t>günler olmak şartı ile haftada 2 gün </a:t>
            </a:r>
            <a:r>
              <a:rPr lang="tr-TR" sz="2400" dirty="0" smtClean="0">
                <a:solidFill>
                  <a:schemeClr val="tx2"/>
                </a:solidFill>
                <a:latin typeface="Tahoma"/>
              </a:rPr>
              <a:t>yürüyüşe     başlayın</a:t>
            </a:r>
            <a:endParaRPr lang="tr-TR" sz="2400" dirty="0">
              <a:solidFill>
                <a:schemeClr val="tx2"/>
              </a:solidFill>
              <a:latin typeface="Tahoma"/>
            </a:endParaRPr>
          </a:p>
          <a:p>
            <a:pPr marL="0" indent="0">
              <a:buNone/>
            </a:pPr>
            <a:r>
              <a:rPr lang="tr-TR" sz="2400" dirty="0" smtClean="0">
                <a:solidFill>
                  <a:schemeClr val="tx2"/>
                </a:solidFill>
                <a:latin typeface="Tahoma"/>
              </a:rPr>
              <a:t>   Her </a:t>
            </a:r>
            <a:r>
              <a:rPr lang="tr-TR" sz="2400" dirty="0">
                <a:solidFill>
                  <a:schemeClr val="tx2"/>
                </a:solidFill>
                <a:latin typeface="Tahoma"/>
              </a:rPr>
              <a:t>hafta yürüyüş zamanınızı </a:t>
            </a:r>
            <a:r>
              <a:rPr lang="tr-TR" sz="2400" dirty="0" smtClean="0">
                <a:solidFill>
                  <a:schemeClr val="tx2"/>
                </a:solidFill>
                <a:latin typeface="Tahoma"/>
              </a:rPr>
              <a:t>arttırın </a:t>
            </a:r>
          </a:p>
          <a:p>
            <a:pPr marL="0" indent="0">
              <a:buNone/>
            </a:pPr>
            <a:r>
              <a:rPr lang="tr-TR" sz="2400" dirty="0">
                <a:solidFill>
                  <a:schemeClr val="tx2"/>
                </a:solidFill>
                <a:latin typeface="Tahoma"/>
              </a:rPr>
              <a:t> </a:t>
            </a:r>
            <a:r>
              <a:rPr lang="tr-TR" sz="2400" dirty="0" smtClean="0">
                <a:solidFill>
                  <a:schemeClr val="tx2"/>
                </a:solidFill>
                <a:latin typeface="Tahoma"/>
              </a:rPr>
              <a:t>daha </a:t>
            </a:r>
            <a:r>
              <a:rPr lang="tr-TR" sz="2400" dirty="0">
                <a:solidFill>
                  <a:schemeClr val="tx2"/>
                </a:solidFill>
                <a:latin typeface="Tahoma"/>
              </a:rPr>
              <a:t>sonra yürüyüş mesafenizi arttırın</a:t>
            </a:r>
            <a:endParaRPr lang="tr-TR" dirty="0">
              <a:solidFill>
                <a:schemeClr val="tx2"/>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69804"/>
            <a:ext cx="280831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107504" y="2708920"/>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37262" y="443711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53166" y="3611853"/>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369190" y="404664"/>
            <a:ext cx="8307266" cy="1200329"/>
          </a:xfrm>
          <a:prstGeom prst="rect">
            <a:avLst/>
          </a:prstGeom>
        </p:spPr>
        <p:txBody>
          <a:bodyPr wrap="square">
            <a:spAutoFit/>
          </a:bodyPr>
          <a:lstStyle/>
          <a:p>
            <a:pPr algn="ctr"/>
            <a:r>
              <a:rPr lang="tr-TR" sz="3600" b="1" dirty="0">
                <a:solidFill>
                  <a:srgbClr val="FF0000"/>
                </a:solidFill>
                <a:latin typeface="Tahoma"/>
              </a:rPr>
              <a:t>Düzenli Aktivite Öncesi Dikkat</a:t>
            </a:r>
          </a:p>
          <a:p>
            <a:pPr algn="ctr"/>
            <a:r>
              <a:rPr lang="tr-TR" sz="3600" b="1" dirty="0">
                <a:solidFill>
                  <a:srgbClr val="FF0000"/>
                </a:solidFill>
                <a:latin typeface="Tahoma"/>
              </a:rPr>
              <a:t>Edilecek Noktalar</a:t>
            </a:r>
            <a:endParaRPr lang="tr-TR" sz="3600" b="1" dirty="0">
              <a:solidFill>
                <a:srgbClr val="FF0000"/>
              </a:solidFill>
            </a:endParaRPr>
          </a:p>
        </p:txBody>
      </p:sp>
    </p:spTree>
    <p:extLst>
      <p:ext uri="{BB962C8B-B14F-4D97-AF65-F5344CB8AC3E}">
        <p14:creationId xmlns:p14="http://schemas.microsoft.com/office/powerpoint/2010/main" val="86396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barn(inVertical)">
                                      <p:cBhvr>
                                        <p:cTn id="3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92696"/>
            <a:ext cx="8229600" cy="4389120"/>
          </a:xfrm>
        </p:spPr>
        <p:txBody>
          <a:bodyPr>
            <a:normAutofit/>
          </a:bodyPr>
          <a:lstStyle/>
          <a:p>
            <a:pPr marL="0" indent="0">
              <a:buNone/>
            </a:pPr>
            <a:r>
              <a:rPr lang="tr-TR" dirty="0">
                <a:solidFill>
                  <a:schemeClr val="tx2"/>
                </a:solidFill>
              </a:rPr>
              <a:t>Yorulmadan uzun süre yürüyebiliyorsanız ısınma </a:t>
            </a:r>
            <a:r>
              <a:rPr lang="tr-TR" dirty="0" smtClean="0">
                <a:solidFill>
                  <a:schemeClr val="tx2"/>
                </a:solidFill>
              </a:rPr>
              <a:t>ve soğuma </a:t>
            </a:r>
            <a:r>
              <a:rPr lang="tr-TR" dirty="0">
                <a:solidFill>
                  <a:schemeClr val="tx2"/>
                </a:solidFill>
              </a:rPr>
              <a:t>egzersizlerine geçin.</a:t>
            </a:r>
          </a:p>
          <a:p>
            <a:pPr marL="0" indent="0">
              <a:buNone/>
            </a:pPr>
            <a:r>
              <a:rPr lang="tr-TR" dirty="0" smtClean="0">
                <a:solidFill>
                  <a:schemeClr val="tx2"/>
                </a:solidFill>
              </a:rPr>
              <a:t>Ani </a:t>
            </a:r>
            <a:r>
              <a:rPr lang="tr-TR" dirty="0">
                <a:solidFill>
                  <a:schemeClr val="tx2"/>
                </a:solidFill>
              </a:rPr>
              <a:t>hareketler ve aşırı yüklenmeye </a:t>
            </a:r>
            <a:r>
              <a:rPr lang="tr-TR" dirty="0" smtClean="0">
                <a:solidFill>
                  <a:schemeClr val="tx2"/>
                </a:solidFill>
              </a:rPr>
              <a:t> dikkat  </a:t>
            </a:r>
            <a:r>
              <a:rPr lang="tr-TR" dirty="0">
                <a:solidFill>
                  <a:schemeClr val="tx2"/>
                </a:solidFill>
              </a:rPr>
              <a:t>edilmelidir.</a:t>
            </a:r>
          </a:p>
          <a:p>
            <a:pPr marL="0" indent="0">
              <a:buNone/>
            </a:pPr>
            <a:r>
              <a:rPr lang="tr-TR" dirty="0" smtClean="0">
                <a:solidFill>
                  <a:schemeClr val="tx2"/>
                </a:solidFill>
              </a:rPr>
              <a:t>Egzersiz </a:t>
            </a:r>
            <a:r>
              <a:rPr lang="tr-TR" dirty="0">
                <a:solidFill>
                  <a:schemeClr val="tx2"/>
                </a:solidFill>
              </a:rPr>
              <a:t>yapmamak bilinçsizce yapılan egzersizden daha</a:t>
            </a:r>
          </a:p>
          <a:p>
            <a:pPr marL="0" indent="0">
              <a:buNone/>
            </a:pPr>
            <a:r>
              <a:rPr lang="tr-TR" dirty="0">
                <a:solidFill>
                  <a:schemeClr val="tx2"/>
                </a:solidFill>
              </a:rPr>
              <a:t>iyidir.</a:t>
            </a:r>
          </a:p>
          <a:p>
            <a:pPr marL="0" indent="0">
              <a:buNone/>
            </a:pPr>
            <a:r>
              <a:rPr lang="tr-TR" dirty="0" smtClean="0">
                <a:solidFill>
                  <a:schemeClr val="tx2"/>
                </a:solidFill>
              </a:rPr>
              <a:t>Kronik </a:t>
            </a:r>
            <a:r>
              <a:rPr lang="tr-TR" dirty="0">
                <a:solidFill>
                  <a:schemeClr val="tx2"/>
                </a:solidFill>
              </a:rPr>
              <a:t>hastalığı olan ve 50 yaşın üzerinde</a:t>
            </a:r>
          </a:p>
          <a:p>
            <a:pPr marL="0" indent="0">
              <a:buNone/>
            </a:pPr>
            <a:r>
              <a:rPr lang="tr-TR" dirty="0">
                <a:solidFill>
                  <a:schemeClr val="tx2"/>
                </a:solidFill>
              </a:rPr>
              <a:t>olanlar öncesinde mutlaka </a:t>
            </a:r>
            <a:r>
              <a:rPr lang="tr-TR" dirty="0" smtClean="0">
                <a:solidFill>
                  <a:schemeClr val="tx2"/>
                </a:solidFill>
              </a:rPr>
              <a:t>doktoruna  danışmalıdır</a:t>
            </a:r>
            <a:r>
              <a:rPr lang="tr-TR" dirty="0">
                <a:solidFill>
                  <a:schemeClr val="tx2"/>
                </a:solidFill>
              </a:rPr>
              <a: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076" y="4581128"/>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179512" y="83671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87896" y="1844824"/>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79512" y="2348880"/>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179512" y="3212976"/>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142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340768"/>
            <a:ext cx="8229600" cy="1143000"/>
          </a:xfrm>
        </p:spPr>
        <p:txBody>
          <a:bodyPr>
            <a:normAutofit fontScale="90000"/>
          </a:bodyPr>
          <a:lstStyle/>
          <a:p>
            <a:pPr algn="ctr"/>
            <a:r>
              <a:rPr lang="tr-TR" dirty="0">
                <a:solidFill>
                  <a:srgbClr val="FF0000"/>
                </a:solidFill>
              </a:rPr>
              <a:t>DÜZENLİ FİZİKSEL AKTİVİTENİN ÖNEMİ</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algn="ctr"/>
            <a:r>
              <a:rPr lang="tr-TR" sz="3200" dirty="0">
                <a:solidFill>
                  <a:schemeClr val="tx2"/>
                </a:solidFill>
              </a:rPr>
              <a:t>Sağlık, bireyin bedensel, ruhsal ve sosyal anlamda tam bir iyilik halinde olması olarak tanımlanır. Fiziksel aktivitenin sağlığımız üzerine etkileri temelde 3 başlık halinde incelenebilir:</a:t>
            </a:r>
          </a:p>
        </p:txBody>
      </p:sp>
    </p:spTree>
    <p:extLst>
      <p:ext uri="{BB962C8B-B14F-4D97-AF65-F5344CB8AC3E}">
        <p14:creationId xmlns:p14="http://schemas.microsoft.com/office/powerpoint/2010/main" val="7507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703912"/>
          </a:xfrm>
        </p:spPr>
        <p:txBody>
          <a:bodyPr/>
          <a:lstStyle/>
          <a:p>
            <a:r>
              <a:rPr lang="tr-TR" dirty="0">
                <a:solidFill>
                  <a:srgbClr val="FF0000"/>
                </a:solidFill>
              </a:rPr>
              <a:t>BEDENSEL SAĞLIĞIMIZ ÜZERİNE ETKİLERİ</a:t>
            </a:r>
          </a:p>
          <a:p>
            <a:r>
              <a:rPr lang="tr-TR" dirty="0">
                <a:solidFill>
                  <a:schemeClr val="tx2"/>
                </a:solidFill>
              </a:rPr>
              <a:t>Fiziksel aktivitenin bedensel sağlığımız üzerindeki </a:t>
            </a:r>
            <a:r>
              <a:rPr lang="tr-TR" dirty="0" smtClean="0">
                <a:solidFill>
                  <a:schemeClr val="tx2"/>
                </a:solidFill>
              </a:rPr>
              <a:t>etkileri </a:t>
            </a:r>
            <a:r>
              <a:rPr lang="tr-TR" dirty="0">
                <a:solidFill>
                  <a:schemeClr val="tx2"/>
                </a:solidFill>
              </a:rPr>
              <a:t>iki ana başlık altında </a:t>
            </a:r>
            <a:r>
              <a:rPr lang="tr-TR" dirty="0" smtClean="0">
                <a:solidFill>
                  <a:schemeClr val="tx2"/>
                </a:solidFill>
              </a:rPr>
              <a:t>incelenebilir:</a:t>
            </a:r>
            <a:endParaRPr lang="tr-TR" dirty="0">
              <a:solidFill>
                <a:srgbClr val="FF0000"/>
              </a:solidFill>
            </a:endParaRPr>
          </a:p>
        </p:txBody>
      </p:sp>
      <p:sp>
        <p:nvSpPr>
          <p:cNvPr id="4" name="Dikdörtgen 3"/>
          <p:cNvSpPr/>
          <p:nvPr/>
        </p:nvSpPr>
        <p:spPr>
          <a:xfrm>
            <a:off x="683568" y="1844824"/>
            <a:ext cx="7344816" cy="1477328"/>
          </a:xfrm>
          <a:prstGeom prst="rect">
            <a:avLst/>
          </a:prstGeom>
        </p:spPr>
        <p:txBody>
          <a:bodyPr wrap="square">
            <a:spAutoFit/>
          </a:bodyPr>
          <a:lstStyle/>
          <a:p>
            <a:r>
              <a:rPr lang="tr-TR" dirty="0">
                <a:solidFill>
                  <a:srgbClr val="FF0000"/>
                </a:solidFill>
              </a:rPr>
              <a:t>A- Kas İskelet Sistemi Üzerindeki Etkileri:</a:t>
            </a:r>
          </a:p>
          <a:p>
            <a:r>
              <a:rPr lang="tr-TR" dirty="0">
                <a:solidFill>
                  <a:schemeClr val="tx2"/>
                </a:solidFill>
              </a:rPr>
              <a:t/>
            </a:r>
            <a:br>
              <a:rPr lang="tr-TR" dirty="0">
                <a:solidFill>
                  <a:schemeClr val="tx2"/>
                </a:solidFill>
              </a:rPr>
            </a:br>
            <a:r>
              <a:rPr lang="tr-TR" dirty="0">
                <a:solidFill>
                  <a:schemeClr val="tx2"/>
                </a:solidFill>
              </a:rPr>
              <a:t>· Kas kuvvetinin korunması ve arttırılması,</a:t>
            </a:r>
          </a:p>
          <a:p>
            <a:r>
              <a:rPr lang="tr-TR" dirty="0">
                <a:solidFill>
                  <a:schemeClr val="tx2"/>
                </a:solidFill>
              </a:rPr>
              <a:t/>
            </a:r>
            <a:br>
              <a:rPr lang="tr-TR" dirty="0">
                <a:solidFill>
                  <a:schemeClr val="tx2"/>
                </a:solidFill>
              </a:rPr>
            </a:br>
            <a:r>
              <a:rPr lang="tr-TR" dirty="0">
                <a:solidFill>
                  <a:schemeClr val="tx2"/>
                </a:solidFill>
              </a:rPr>
              <a:t>· Kas tonusunun korunması ve düzenlenmesi</a:t>
            </a:r>
          </a:p>
        </p:txBody>
      </p:sp>
      <p:sp>
        <p:nvSpPr>
          <p:cNvPr id="5" name="Dikdörtgen 4"/>
          <p:cNvSpPr/>
          <p:nvPr/>
        </p:nvSpPr>
        <p:spPr>
          <a:xfrm>
            <a:off x="539552" y="3573016"/>
            <a:ext cx="5760640" cy="1754326"/>
          </a:xfrm>
          <a:prstGeom prst="rect">
            <a:avLst/>
          </a:prstGeom>
        </p:spPr>
        <p:txBody>
          <a:bodyPr wrap="square">
            <a:spAutoFit/>
          </a:bodyPr>
          <a:lstStyle/>
          <a:p>
            <a:r>
              <a:rPr lang="tr-TR" dirty="0" smtClean="0">
                <a:solidFill>
                  <a:srgbClr val="FF0000"/>
                </a:solidFill>
              </a:rPr>
              <a:t>  B- </a:t>
            </a:r>
            <a:r>
              <a:rPr lang="tr-TR" dirty="0">
                <a:solidFill>
                  <a:srgbClr val="FF0000"/>
                </a:solidFill>
              </a:rPr>
              <a:t>Diğer Vücut Sistemleri Üzerine Etkileri:</a:t>
            </a:r>
          </a:p>
          <a:p>
            <a:r>
              <a:rPr lang="tr-TR" dirty="0">
                <a:solidFill>
                  <a:schemeClr val="tx2"/>
                </a:solidFill>
              </a:rPr>
              <a:t/>
            </a:r>
            <a:br>
              <a:rPr lang="tr-TR" dirty="0">
                <a:solidFill>
                  <a:schemeClr val="tx2"/>
                </a:solidFill>
              </a:rPr>
            </a:br>
            <a:r>
              <a:rPr lang="tr-TR" dirty="0" smtClean="0">
                <a:solidFill>
                  <a:schemeClr val="tx2"/>
                </a:solidFill>
              </a:rPr>
              <a:t>  · </a:t>
            </a:r>
            <a:r>
              <a:rPr lang="tr-TR" dirty="0">
                <a:solidFill>
                  <a:schemeClr val="tx2"/>
                </a:solidFill>
              </a:rPr>
              <a:t>Kalbin dakikadaki atım sayısı azalır,</a:t>
            </a:r>
          </a:p>
          <a:p>
            <a:r>
              <a:rPr lang="tr-TR" dirty="0">
                <a:solidFill>
                  <a:schemeClr val="tx2"/>
                </a:solidFill>
              </a:rPr>
              <a:t/>
            </a:r>
            <a:br>
              <a:rPr lang="tr-TR" dirty="0">
                <a:solidFill>
                  <a:schemeClr val="tx2"/>
                </a:solidFill>
              </a:rPr>
            </a:br>
            <a:r>
              <a:rPr lang="tr-TR" dirty="0" smtClean="0">
                <a:solidFill>
                  <a:schemeClr val="tx2"/>
                </a:solidFill>
              </a:rPr>
              <a:t>  · </a:t>
            </a:r>
            <a:r>
              <a:rPr lang="tr-TR" dirty="0">
                <a:solidFill>
                  <a:schemeClr val="tx2"/>
                </a:solidFill>
              </a:rPr>
              <a:t>Kalbin boşluklarında genişleme meydana gelir ve bir atımda pompalanan kan miktarında artış olur,</a:t>
            </a:r>
          </a:p>
        </p:txBody>
      </p:sp>
    </p:spTree>
    <p:extLst>
      <p:ext uri="{BB962C8B-B14F-4D97-AF65-F5344CB8AC3E}">
        <p14:creationId xmlns:p14="http://schemas.microsoft.com/office/powerpoint/2010/main" val="12174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060848"/>
            <a:ext cx="7851648" cy="3556992"/>
          </a:xfrm>
        </p:spPr>
        <p:txBody>
          <a:bodyPr>
            <a:noAutofit/>
          </a:bodyPr>
          <a:lstStyle/>
          <a:p>
            <a:pPr algn="ctr"/>
            <a:r>
              <a:rPr lang="tr-TR" sz="7200" dirty="0" smtClean="0"/>
              <a:t>FİZİKSEL</a:t>
            </a:r>
            <a:r>
              <a:rPr lang="tr-TR" sz="7200" baseline="0" dirty="0" smtClean="0"/>
              <a:t> AKTİVİTE</a:t>
            </a:r>
            <a:r>
              <a:rPr lang="tr-TR" sz="7200" dirty="0" smtClean="0"/>
              <a:t/>
            </a:r>
            <a:br>
              <a:rPr lang="tr-TR" sz="7200" dirty="0" smtClean="0"/>
            </a:br>
            <a:r>
              <a:rPr lang="tr-TR" sz="7200" dirty="0" smtClean="0"/>
              <a:t>ve</a:t>
            </a:r>
            <a:br>
              <a:rPr lang="tr-TR" sz="7200" dirty="0" smtClean="0"/>
            </a:br>
            <a:r>
              <a:rPr lang="tr-TR" sz="7200" dirty="0" smtClean="0"/>
              <a:t>SAĞLIKLI YAŞAM</a:t>
            </a:r>
            <a:br>
              <a:rPr lang="tr-TR" sz="7200" dirty="0" smtClean="0"/>
            </a:br>
            <a:endParaRPr lang="tr-TR" sz="7200" dirty="0"/>
          </a:p>
        </p:txBody>
      </p:sp>
    </p:spTree>
    <p:extLst>
      <p:ext uri="{BB962C8B-B14F-4D97-AF65-F5344CB8AC3E}">
        <p14:creationId xmlns:p14="http://schemas.microsoft.com/office/powerpoint/2010/main" val="2818545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1196752"/>
            <a:ext cx="8229600" cy="1143000"/>
          </a:xfrm>
        </p:spPr>
        <p:txBody>
          <a:bodyPr>
            <a:noAutofit/>
          </a:bodyPr>
          <a:lstStyle/>
          <a:p>
            <a:pPr algn="ctr"/>
            <a:r>
              <a:rPr lang="tr-TR" sz="4000" dirty="0">
                <a:solidFill>
                  <a:srgbClr val="C00000"/>
                </a:solidFill>
              </a:rPr>
              <a:t/>
            </a:r>
            <a:br>
              <a:rPr lang="tr-TR" sz="4000" dirty="0">
                <a:solidFill>
                  <a:srgbClr val="C00000"/>
                </a:solidFill>
              </a:rPr>
            </a:br>
            <a:r>
              <a:rPr lang="tr-TR" sz="4000" dirty="0">
                <a:solidFill>
                  <a:srgbClr val="C00000"/>
                </a:solidFill>
              </a:rPr>
              <a:t>RUHSAL VE SOSYAL SAĞLIMIZ ÜZERİNE </a:t>
            </a:r>
            <a:r>
              <a:rPr lang="tr-TR" sz="4000" dirty="0" smtClean="0">
                <a:solidFill>
                  <a:srgbClr val="C00000"/>
                </a:solidFill>
              </a:rPr>
              <a:t>ETKİLERİ</a:t>
            </a:r>
            <a:r>
              <a:rPr lang="tr-TR" sz="4000" dirty="0">
                <a:solidFill>
                  <a:srgbClr val="C00000"/>
                </a:solidFill>
              </a:rPr>
              <a:t/>
            </a:r>
            <a:br>
              <a:rPr lang="tr-TR" sz="4000" dirty="0">
                <a:solidFill>
                  <a:srgbClr val="C00000"/>
                </a:solidFill>
              </a:rPr>
            </a:br>
            <a:endParaRPr lang="tr-TR" sz="4000" dirty="0">
              <a:solidFill>
                <a:srgbClr val="C00000"/>
              </a:solidFill>
            </a:endParaRPr>
          </a:p>
        </p:txBody>
      </p:sp>
      <p:sp>
        <p:nvSpPr>
          <p:cNvPr id="3" name="İçerik Yer Tutucusu 2"/>
          <p:cNvSpPr>
            <a:spLocks noGrp="1"/>
          </p:cNvSpPr>
          <p:nvPr>
            <p:ph idx="1"/>
          </p:nvPr>
        </p:nvSpPr>
        <p:spPr>
          <a:xfrm>
            <a:off x="467544" y="1628800"/>
            <a:ext cx="8229600" cy="4389120"/>
          </a:xfrm>
        </p:spPr>
        <p:txBody>
          <a:bodyPr>
            <a:normAutofit/>
          </a:bodyPr>
          <a:lstStyle/>
          <a:p>
            <a:pPr marL="0" indent="0">
              <a:lnSpc>
                <a:spcPct val="130000"/>
              </a:lnSpc>
              <a:buNone/>
            </a:pPr>
            <a:r>
              <a:rPr lang="tr-TR" sz="2800" dirty="0" smtClean="0">
                <a:solidFill>
                  <a:srgbClr val="003366"/>
                </a:solidFill>
                <a:latin typeface="Verdana"/>
                <a:ea typeface="Times New Roman"/>
              </a:rPr>
              <a:t>Egzersiz </a:t>
            </a:r>
            <a:r>
              <a:rPr lang="tr-TR" sz="2800" dirty="0">
                <a:solidFill>
                  <a:srgbClr val="003366"/>
                </a:solidFill>
                <a:latin typeface="Verdana"/>
                <a:ea typeface="Times New Roman"/>
              </a:rPr>
              <a:t>zamanları bireyin kendine ayırdığı zaman dilimleridir ve yaşama karşı toleransı arttırır</a:t>
            </a:r>
            <a:r>
              <a:rPr lang="tr-TR" sz="2800" dirty="0" smtClean="0">
                <a:solidFill>
                  <a:srgbClr val="003366"/>
                </a:solidFill>
                <a:latin typeface="Verdana"/>
                <a:ea typeface="Times New Roman"/>
              </a:rPr>
              <a:t>,</a:t>
            </a:r>
            <a:r>
              <a:rPr lang="tr-TR" sz="2800" dirty="0">
                <a:solidFill>
                  <a:srgbClr val="003366"/>
                </a:solidFill>
                <a:latin typeface="Verdana"/>
                <a:ea typeface="Times New Roman"/>
              </a:rPr>
              <a:t/>
            </a:r>
            <a:br>
              <a:rPr lang="tr-TR" sz="2800" dirty="0">
                <a:solidFill>
                  <a:srgbClr val="003366"/>
                </a:solidFill>
                <a:latin typeface="Verdana"/>
                <a:ea typeface="Times New Roman"/>
              </a:rPr>
            </a:br>
            <a:r>
              <a:rPr lang="tr-TR" sz="2800" dirty="0" smtClean="0">
                <a:solidFill>
                  <a:srgbClr val="003366"/>
                </a:solidFill>
                <a:latin typeface="Verdana"/>
                <a:ea typeface="Times New Roman"/>
              </a:rPr>
              <a:t>Kendini </a:t>
            </a:r>
            <a:r>
              <a:rPr lang="tr-TR" sz="2800" dirty="0">
                <a:solidFill>
                  <a:srgbClr val="003366"/>
                </a:solidFill>
                <a:latin typeface="Verdana"/>
                <a:ea typeface="Times New Roman"/>
              </a:rPr>
              <a:t>iyi hissetme ve mutluluk oluşturur</a:t>
            </a:r>
            <a:r>
              <a:rPr lang="tr-TR" sz="2800" dirty="0" smtClean="0">
                <a:solidFill>
                  <a:srgbClr val="003366"/>
                </a:solidFill>
                <a:latin typeface="Verdana"/>
                <a:ea typeface="Times New Roman"/>
              </a:rPr>
              <a:t>,</a:t>
            </a:r>
            <a:r>
              <a:rPr lang="tr-TR" sz="2800" dirty="0">
                <a:solidFill>
                  <a:srgbClr val="003366"/>
                </a:solidFill>
                <a:latin typeface="Verdana"/>
                <a:ea typeface="Calibri"/>
                <a:cs typeface="Times New Roman"/>
              </a:rPr>
              <a:t/>
            </a:r>
            <a:br>
              <a:rPr lang="tr-TR" sz="2800" dirty="0">
                <a:solidFill>
                  <a:srgbClr val="003366"/>
                </a:solidFill>
                <a:latin typeface="Verdana"/>
                <a:ea typeface="Calibri"/>
                <a:cs typeface="Times New Roman"/>
              </a:rPr>
            </a:br>
            <a:r>
              <a:rPr lang="tr-TR" sz="2800" dirty="0" smtClean="0">
                <a:solidFill>
                  <a:srgbClr val="003366"/>
                </a:solidFill>
                <a:latin typeface="Verdana"/>
                <a:ea typeface="Calibri"/>
                <a:cs typeface="Times New Roman"/>
              </a:rPr>
              <a:t>Fiziksel </a:t>
            </a:r>
            <a:r>
              <a:rPr lang="tr-TR" sz="2800" dirty="0">
                <a:solidFill>
                  <a:srgbClr val="003366"/>
                </a:solidFill>
                <a:latin typeface="Verdana"/>
                <a:ea typeface="Calibri"/>
                <a:cs typeface="Times New Roman"/>
              </a:rPr>
              <a:t>aktivite vücut ağırlığının korunması konusundaki etkileri nedeniyle bireylerin toplum içindeki konumu açısından </a:t>
            </a:r>
            <a:r>
              <a:rPr lang="tr-TR" sz="2800" dirty="0" smtClean="0">
                <a:solidFill>
                  <a:srgbClr val="003366"/>
                </a:solidFill>
                <a:latin typeface="Verdana"/>
                <a:ea typeface="Calibri"/>
                <a:cs typeface="Times New Roman"/>
              </a:rPr>
              <a:t>etkilidir.</a:t>
            </a:r>
          </a:p>
          <a:p>
            <a:pPr marL="0" indent="0">
              <a:lnSpc>
                <a:spcPct val="130000"/>
              </a:lnSpc>
              <a:buNone/>
            </a:pPr>
            <a:endParaRPr lang="tr-TR" dirty="0"/>
          </a:p>
        </p:txBody>
      </p:sp>
      <p:sp>
        <p:nvSpPr>
          <p:cNvPr id="4" name="Sağ Ok 3"/>
          <p:cNvSpPr/>
          <p:nvPr/>
        </p:nvSpPr>
        <p:spPr>
          <a:xfrm>
            <a:off x="251520" y="184482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5" name="Sağ Ok 4"/>
          <p:cNvSpPr/>
          <p:nvPr/>
        </p:nvSpPr>
        <p:spPr>
          <a:xfrm>
            <a:off x="251520" y="350100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6" name="Sağ Ok 5"/>
          <p:cNvSpPr/>
          <p:nvPr/>
        </p:nvSpPr>
        <p:spPr>
          <a:xfrm>
            <a:off x="268288" y="407707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Tree>
    <p:extLst>
      <p:ext uri="{BB962C8B-B14F-4D97-AF65-F5344CB8AC3E}">
        <p14:creationId xmlns:p14="http://schemas.microsoft.com/office/powerpoint/2010/main" val="9450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24744"/>
            <a:ext cx="8229600" cy="1143000"/>
          </a:xfrm>
        </p:spPr>
        <p:txBody>
          <a:bodyPr>
            <a:normAutofit fontScale="90000"/>
          </a:bodyPr>
          <a:lstStyle/>
          <a:p>
            <a:pPr algn="ctr"/>
            <a:r>
              <a:rPr lang="tr-TR" dirty="0">
                <a:solidFill>
                  <a:srgbClr val="FF0000"/>
                </a:solidFill>
              </a:rPr>
              <a:t>GELECEKTEKİ YAŞANTIMIZ ÜZERİNE ETKİLERİ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chemeClr val="tx2"/>
                </a:solidFill>
              </a:rPr>
              <a:t>Sağlıklı </a:t>
            </a:r>
            <a:r>
              <a:rPr lang="tr-TR" dirty="0">
                <a:solidFill>
                  <a:schemeClr val="tx2"/>
                </a:solidFill>
              </a:rPr>
              <a:t>yaşlanmayı beraberinde getirerek bağımsız ve aktif yaşlı bireyler yaratır</a:t>
            </a:r>
            <a:r>
              <a:rPr lang="tr-TR" dirty="0" smtClean="0">
                <a:solidFill>
                  <a:schemeClr val="tx2"/>
                </a:solidFill>
              </a:rPr>
              <a:t>,</a:t>
            </a:r>
            <a:r>
              <a:rPr lang="tr-TR" dirty="0">
                <a:solidFill>
                  <a:schemeClr val="tx2"/>
                </a:solidFill>
              </a:rPr>
              <a:t/>
            </a:r>
            <a:br>
              <a:rPr lang="tr-TR" dirty="0">
                <a:solidFill>
                  <a:schemeClr val="tx2"/>
                </a:solidFill>
              </a:rPr>
            </a:br>
            <a:r>
              <a:rPr lang="tr-TR" dirty="0" smtClean="0">
                <a:solidFill>
                  <a:schemeClr val="tx2"/>
                </a:solidFill>
              </a:rPr>
              <a:t>Olası </a:t>
            </a:r>
            <a:r>
              <a:rPr lang="tr-TR" dirty="0">
                <a:solidFill>
                  <a:schemeClr val="tx2"/>
                </a:solidFill>
              </a:rPr>
              <a:t>ani ve sistemik hastalıklar nedeniyle ölüm riskini azaltır</a:t>
            </a:r>
            <a:r>
              <a:rPr lang="tr-TR" dirty="0" smtClean="0">
                <a:solidFill>
                  <a:schemeClr val="tx2"/>
                </a:solidFill>
              </a:rPr>
              <a:t>,</a:t>
            </a:r>
            <a:r>
              <a:rPr lang="tr-TR" dirty="0">
                <a:solidFill>
                  <a:schemeClr val="tx2"/>
                </a:solidFill>
              </a:rPr>
              <a:t/>
            </a:r>
            <a:br>
              <a:rPr lang="tr-TR" dirty="0">
                <a:solidFill>
                  <a:schemeClr val="tx2"/>
                </a:solidFill>
              </a:rPr>
            </a:br>
            <a:r>
              <a:rPr lang="tr-TR" dirty="0" smtClean="0">
                <a:solidFill>
                  <a:schemeClr val="tx2"/>
                </a:solidFill>
              </a:rPr>
              <a:t>Kanser </a:t>
            </a:r>
            <a:r>
              <a:rPr lang="tr-TR" dirty="0">
                <a:solidFill>
                  <a:schemeClr val="tx2"/>
                </a:solidFill>
              </a:rPr>
              <a:t>gelişim riskini azaltır ve kansere karşı koruma sağlar,</a:t>
            </a:r>
          </a:p>
          <a:p>
            <a:endParaRPr lang="tr-TR" dirty="0"/>
          </a:p>
        </p:txBody>
      </p:sp>
      <p:sp>
        <p:nvSpPr>
          <p:cNvPr id="4" name="5-Nokta Yıldız 3"/>
          <p:cNvSpPr/>
          <p:nvPr/>
        </p:nvSpPr>
        <p:spPr>
          <a:xfrm>
            <a:off x="323528" y="2060848"/>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5-Nokta Yıldız 4"/>
          <p:cNvSpPr/>
          <p:nvPr/>
        </p:nvSpPr>
        <p:spPr>
          <a:xfrm>
            <a:off x="323528" y="364502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Nokta Yıldız 5"/>
          <p:cNvSpPr/>
          <p:nvPr/>
        </p:nvSpPr>
        <p:spPr>
          <a:xfrm>
            <a:off x="323528" y="285293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092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068960"/>
            <a:ext cx="8229600" cy="1143000"/>
          </a:xfrm>
        </p:spPr>
        <p:txBody>
          <a:bodyPr>
            <a:normAutofit fontScale="90000"/>
          </a:bodyPr>
          <a:lstStyle/>
          <a:p>
            <a:r>
              <a:rPr lang="tr-TR" b="1" dirty="0">
                <a:solidFill>
                  <a:srgbClr val="C00000"/>
                </a:solidFill>
              </a:rPr>
              <a:t>"Bir bireyin geleceği için yapabileceği en iyi yatırım düzenli fiziksel aktivite alışkanlığıdır."</a:t>
            </a:r>
            <a:endParaRPr lang="tr-TR" dirty="0">
              <a:solidFill>
                <a:srgbClr val="C00000"/>
              </a:solidFill>
            </a:endParaRPr>
          </a:p>
        </p:txBody>
      </p:sp>
    </p:spTree>
    <p:extLst>
      <p:ext uri="{BB962C8B-B14F-4D97-AF65-F5344CB8AC3E}">
        <p14:creationId xmlns:p14="http://schemas.microsoft.com/office/powerpoint/2010/main" val="9550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lnSpc>
                <a:spcPct val="130000"/>
              </a:lnSpc>
              <a:buNone/>
            </a:pPr>
            <a:r>
              <a:rPr lang="tr-TR" sz="4000" b="1" dirty="0">
                <a:solidFill>
                  <a:srgbClr val="C00000"/>
                </a:solidFill>
                <a:latin typeface="Verdana"/>
                <a:ea typeface="Times New Roman"/>
              </a:rPr>
              <a:t>"Sağlığımızı </a:t>
            </a:r>
            <a:r>
              <a:rPr lang="tr-TR" sz="4000" b="1" dirty="0" smtClean="0">
                <a:solidFill>
                  <a:srgbClr val="C00000"/>
                </a:solidFill>
                <a:latin typeface="Verdana"/>
                <a:ea typeface="Times New Roman"/>
              </a:rPr>
              <a:t>korumanın </a:t>
            </a:r>
            <a:r>
              <a:rPr lang="tr-TR" sz="4000" b="1" dirty="0">
                <a:solidFill>
                  <a:srgbClr val="C00000"/>
                </a:solidFill>
                <a:latin typeface="Verdana"/>
                <a:ea typeface="Times New Roman"/>
              </a:rPr>
              <a:t>temel şartlarından biri aktif bir yaşam sürmektir."</a:t>
            </a:r>
            <a:endParaRPr lang="tr-TR" sz="4000" b="1" dirty="0">
              <a:solidFill>
                <a:srgbClr val="C00000"/>
              </a:solidFill>
              <a:latin typeface="Times New Roman"/>
              <a:ea typeface="Times New Roman"/>
            </a:endParaRPr>
          </a:p>
          <a:p>
            <a:pPr algn="ctr"/>
            <a:endParaRPr lang="tr-TR" b="1" dirty="0"/>
          </a:p>
        </p:txBody>
      </p:sp>
    </p:spTree>
    <p:extLst>
      <p:ext uri="{BB962C8B-B14F-4D97-AF65-F5344CB8AC3E}">
        <p14:creationId xmlns:p14="http://schemas.microsoft.com/office/powerpoint/2010/main" val="21093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Çocukluk Döneminde Önemi</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chemeClr val="tx2"/>
                </a:solidFill>
                <a:latin typeface="+mj-lt"/>
              </a:rPr>
              <a:t>Sağlıklı </a:t>
            </a:r>
            <a:r>
              <a:rPr lang="tr-TR" dirty="0">
                <a:solidFill>
                  <a:schemeClr val="tx2"/>
                </a:solidFill>
                <a:latin typeface="+mj-lt"/>
              </a:rPr>
              <a:t>kemik, kas ve eklem gelişimi olmaktadır.</a:t>
            </a:r>
          </a:p>
          <a:p>
            <a:pPr marL="0" indent="0">
              <a:buNone/>
            </a:pPr>
            <a:r>
              <a:rPr lang="tr-TR" dirty="0" smtClean="0">
                <a:solidFill>
                  <a:schemeClr val="tx2"/>
                </a:solidFill>
                <a:latin typeface="+mj-lt"/>
              </a:rPr>
              <a:t>Vücut </a:t>
            </a:r>
            <a:r>
              <a:rPr lang="tr-TR" dirty="0">
                <a:solidFill>
                  <a:schemeClr val="tx2"/>
                </a:solidFill>
                <a:latin typeface="+mj-lt"/>
              </a:rPr>
              <a:t>ağırlığının kontrolüne yardımcı olur.</a:t>
            </a:r>
          </a:p>
          <a:p>
            <a:pPr marL="0" indent="0">
              <a:buNone/>
            </a:pPr>
            <a:r>
              <a:rPr lang="tr-TR" dirty="0" smtClean="0">
                <a:solidFill>
                  <a:schemeClr val="tx2"/>
                </a:solidFill>
                <a:latin typeface="+mj-lt"/>
              </a:rPr>
              <a:t>Kalp </a:t>
            </a:r>
            <a:r>
              <a:rPr lang="tr-TR" dirty="0">
                <a:solidFill>
                  <a:schemeClr val="tx2"/>
                </a:solidFill>
                <a:latin typeface="+mj-lt"/>
              </a:rPr>
              <a:t>ve akciğerlerin etkili fonksiyon </a:t>
            </a:r>
            <a:r>
              <a:rPr lang="tr-TR" dirty="0" smtClean="0">
                <a:solidFill>
                  <a:schemeClr val="tx2"/>
                </a:solidFill>
                <a:latin typeface="+mj-lt"/>
              </a:rPr>
              <a:t>gelişimini sağlamaktadır</a:t>
            </a:r>
            <a:r>
              <a:rPr lang="tr-TR" dirty="0">
                <a:solidFill>
                  <a:schemeClr val="tx2"/>
                </a:solidFill>
                <a:latin typeface="+mj-lt"/>
              </a:rPr>
              <a:t>.</a:t>
            </a:r>
          </a:p>
          <a:p>
            <a:pPr marL="0" indent="0">
              <a:buNone/>
            </a:pPr>
            <a:r>
              <a:rPr lang="tr-TR" dirty="0" smtClean="0">
                <a:solidFill>
                  <a:schemeClr val="tx2"/>
                </a:solidFill>
                <a:latin typeface="+mj-lt"/>
              </a:rPr>
              <a:t>Anksiyete </a:t>
            </a:r>
            <a:r>
              <a:rPr lang="tr-TR" dirty="0">
                <a:solidFill>
                  <a:schemeClr val="tx2"/>
                </a:solidFill>
                <a:latin typeface="+mj-lt"/>
              </a:rPr>
              <a:t>ve depresyon hislerinin kontrolü </a:t>
            </a:r>
            <a:r>
              <a:rPr lang="tr-TR" dirty="0" smtClean="0">
                <a:solidFill>
                  <a:schemeClr val="tx2"/>
                </a:solidFill>
                <a:latin typeface="+mj-lt"/>
              </a:rPr>
              <a:t>ve önlenmesi </a:t>
            </a:r>
            <a:r>
              <a:rPr lang="tr-TR" dirty="0">
                <a:solidFill>
                  <a:schemeClr val="tx2"/>
                </a:solidFill>
                <a:latin typeface="+mj-lt"/>
              </a:rPr>
              <a:t>açısından önemlidir.</a:t>
            </a:r>
          </a:p>
        </p:txBody>
      </p:sp>
      <p:sp>
        <p:nvSpPr>
          <p:cNvPr id="9" name="5-Nokta Yıldız 8"/>
          <p:cNvSpPr/>
          <p:nvPr/>
        </p:nvSpPr>
        <p:spPr>
          <a:xfrm>
            <a:off x="184385" y="2076694"/>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5-Nokta Yıldız 9"/>
          <p:cNvSpPr/>
          <p:nvPr/>
        </p:nvSpPr>
        <p:spPr>
          <a:xfrm>
            <a:off x="184385" y="2517126"/>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5-Nokta Yıldız 10"/>
          <p:cNvSpPr/>
          <p:nvPr/>
        </p:nvSpPr>
        <p:spPr>
          <a:xfrm>
            <a:off x="184385" y="2924944"/>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5-Nokta Yıldız 11"/>
          <p:cNvSpPr/>
          <p:nvPr/>
        </p:nvSpPr>
        <p:spPr>
          <a:xfrm>
            <a:off x="184385" y="3413689"/>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581127"/>
            <a:ext cx="2592288" cy="197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4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2290"/>
                                        </p:tgtEl>
                                        <p:attrNameLst>
                                          <p:attrName>style.visibility</p:attrName>
                                        </p:attrNameLst>
                                      </p:cBhvr>
                                      <p:to>
                                        <p:strVal val="visible"/>
                                      </p:to>
                                    </p:set>
                                    <p:animEffect transition="in" filter="wipe(down)">
                                      <p:cBhvr>
                                        <p:cTn id="8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rgbClr val="FF0000"/>
                </a:solidFill>
              </a:rPr>
              <a:t>Çocuklar İçin Fiziksel Aktivite</a:t>
            </a:r>
            <a:br>
              <a:rPr lang="tr-TR" b="1" dirty="0">
                <a:solidFill>
                  <a:srgbClr val="FF0000"/>
                </a:solidFill>
              </a:rPr>
            </a:br>
            <a:r>
              <a:rPr lang="tr-TR" b="1" dirty="0">
                <a:solidFill>
                  <a:srgbClr val="FF0000"/>
                </a:solidFill>
              </a:rPr>
              <a:t>Önerileri</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sz="2000" b="1" dirty="0" smtClean="0">
                <a:solidFill>
                  <a:schemeClr val="tx2"/>
                </a:solidFill>
              </a:rPr>
              <a:t>Çocuğun </a:t>
            </a:r>
            <a:r>
              <a:rPr lang="tr-TR" sz="2000" b="1" dirty="0">
                <a:solidFill>
                  <a:schemeClr val="tx2"/>
                </a:solidFill>
              </a:rPr>
              <a:t>zevk aldığı aktivitelerin seçilmelidir.</a:t>
            </a:r>
          </a:p>
          <a:p>
            <a:pPr marL="0" indent="0">
              <a:buNone/>
            </a:pPr>
            <a:r>
              <a:rPr lang="tr-TR" sz="2000" b="1" dirty="0" smtClean="0">
                <a:solidFill>
                  <a:schemeClr val="tx2"/>
                </a:solidFill>
              </a:rPr>
              <a:t>Her </a:t>
            </a:r>
            <a:r>
              <a:rPr lang="tr-TR" sz="2000" b="1" dirty="0">
                <a:solidFill>
                  <a:schemeClr val="tx2"/>
                </a:solidFill>
              </a:rPr>
              <a:t>çocuğun yapabileceği kapasitede </a:t>
            </a:r>
            <a:r>
              <a:rPr lang="tr-TR" sz="2000" b="1" dirty="0" smtClean="0">
                <a:solidFill>
                  <a:schemeClr val="tx2"/>
                </a:solidFill>
              </a:rPr>
              <a:t>aktiviteler  </a:t>
            </a:r>
            <a:r>
              <a:rPr lang="tr-TR" sz="2000" b="1" dirty="0">
                <a:solidFill>
                  <a:schemeClr val="tx2"/>
                </a:solidFill>
              </a:rPr>
              <a:t>belirlenmeli</a:t>
            </a:r>
          </a:p>
          <a:p>
            <a:pPr marL="0" indent="0">
              <a:buNone/>
            </a:pPr>
            <a:r>
              <a:rPr lang="tr-TR" sz="2000" b="1" dirty="0" smtClean="0">
                <a:solidFill>
                  <a:schemeClr val="tx2"/>
                </a:solidFill>
              </a:rPr>
              <a:t>Eğlenceli </a:t>
            </a:r>
            <a:r>
              <a:rPr lang="tr-TR" sz="2000" b="1" dirty="0">
                <a:solidFill>
                  <a:schemeClr val="tx2"/>
                </a:solidFill>
              </a:rPr>
              <a:t>olmalıdır.</a:t>
            </a:r>
          </a:p>
          <a:p>
            <a:pPr marL="0" indent="0">
              <a:buNone/>
            </a:pPr>
            <a:r>
              <a:rPr lang="tr-TR" sz="2000" b="1" dirty="0" smtClean="0">
                <a:solidFill>
                  <a:schemeClr val="tx2"/>
                </a:solidFill>
              </a:rPr>
              <a:t>Özellikle </a:t>
            </a:r>
            <a:r>
              <a:rPr lang="tr-TR" sz="2000" b="1" dirty="0">
                <a:solidFill>
                  <a:schemeClr val="tx2"/>
                </a:solidFill>
              </a:rPr>
              <a:t>obez çocuklar için enerji harcamasını sağlayan</a:t>
            </a:r>
          </a:p>
          <a:p>
            <a:pPr marL="0" indent="0">
              <a:buNone/>
            </a:pPr>
            <a:r>
              <a:rPr lang="tr-TR" sz="2000" b="1" dirty="0">
                <a:solidFill>
                  <a:schemeClr val="tx2"/>
                </a:solidFill>
              </a:rPr>
              <a:t>aktiviteler </a:t>
            </a:r>
            <a:r>
              <a:rPr lang="tr-TR" sz="2000" b="1" dirty="0" smtClean="0">
                <a:solidFill>
                  <a:schemeClr val="tx2"/>
                </a:solidFill>
              </a:rPr>
              <a:t> seçilmeli </a:t>
            </a:r>
            <a:r>
              <a:rPr lang="tr-TR" sz="2000" b="1" dirty="0">
                <a:solidFill>
                  <a:schemeClr val="tx2"/>
                </a:solidFill>
              </a:rPr>
              <a:t>ve egzersize karşı yeteneğinin olduğu</a:t>
            </a:r>
          </a:p>
          <a:p>
            <a:pPr marL="0" indent="0">
              <a:buNone/>
            </a:pPr>
            <a:r>
              <a:rPr lang="tr-TR" sz="2000" b="1" dirty="0">
                <a:solidFill>
                  <a:schemeClr val="tx2"/>
                </a:solidFill>
              </a:rPr>
              <a:t>güveninin kazandırılması sağlanmalıdır.</a:t>
            </a:r>
          </a:p>
          <a:p>
            <a:pPr marL="0" indent="0">
              <a:buNone/>
            </a:pPr>
            <a:r>
              <a:rPr lang="tr-TR" sz="2000" b="1" dirty="0" smtClean="0">
                <a:solidFill>
                  <a:schemeClr val="tx2"/>
                </a:solidFill>
              </a:rPr>
              <a:t>Kreş </a:t>
            </a:r>
            <a:r>
              <a:rPr lang="tr-TR" sz="2000" b="1" dirty="0">
                <a:solidFill>
                  <a:schemeClr val="tx2"/>
                </a:solidFill>
              </a:rPr>
              <a:t>ve ilkokullardaki oyunlar ve spor </a:t>
            </a:r>
            <a:r>
              <a:rPr lang="tr-TR" sz="2000" b="1" dirty="0" smtClean="0">
                <a:solidFill>
                  <a:schemeClr val="tx2"/>
                </a:solidFill>
              </a:rPr>
              <a:t>aktiviteleriyle</a:t>
            </a:r>
            <a:endParaRPr lang="tr-TR" sz="2000" b="1" dirty="0">
              <a:solidFill>
                <a:schemeClr val="tx2"/>
              </a:solidFill>
            </a:endParaRPr>
          </a:p>
          <a:p>
            <a:pPr marL="0" indent="0">
              <a:buNone/>
            </a:pPr>
            <a:r>
              <a:rPr lang="tr-TR" sz="2000" b="1" dirty="0" smtClean="0">
                <a:solidFill>
                  <a:schemeClr val="tx2"/>
                </a:solidFill>
              </a:rPr>
              <a:t>desteklenmelidir</a:t>
            </a:r>
            <a:r>
              <a:rPr lang="tr-TR" sz="2000" b="1" dirty="0">
                <a:solidFill>
                  <a:schemeClr val="tx2"/>
                </a:solidFill>
              </a:rPr>
              <a:t>.</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509120"/>
            <a:ext cx="2376264" cy="220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Nokta Yıldız 3"/>
          <p:cNvSpPr/>
          <p:nvPr/>
        </p:nvSpPr>
        <p:spPr>
          <a:xfrm>
            <a:off x="323528" y="2060848"/>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5-Nokta Yıldız 4"/>
          <p:cNvSpPr/>
          <p:nvPr/>
        </p:nvSpPr>
        <p:spPr>
          <a:xfrm>
            <a:off x="323528" y="2420888"/>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5-Nokta Yıldız 6"/>
          <p:cNvSpPr/>
          <p:nvPr/>
        </p:nvSpPr>
        <p:spPr>
          <a:xfrm>
            <a:off x="323528" y="2780928"/>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5-Nokta Yıldız 10"/>
          <p:cNvSpPr/>
          <p:nvPr/>
        </p:nvSpPr>
        <p:spPr>
          <a:xfrm>
            <a:off x="323528" y="4221088"/>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5-Nokta Yıldız 12"/>
          <p:cNvSpPr/>
          <p:nvPr/>
        </p:nvSpPr>
        <p:spPr>
          <a:xfrm>
            <a:off x="331137" y="3195464"/>
            <a:ext cx="144016" cy="1615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057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4338"/>
                                        </p:tgtEl>
                                        <p:attrNameLst>
                                          <p:attrName>style.visibility</p:attrName>
                                        </p:attrNameLst>
                                      </p:cBhvr>
                                      <p:to>
                                        <p:strVal val="visible"/>
                                      </p:to>
                                    </p:set>
                                    <p:animEffect transition="in" filter="barn(inVertical)">
                                      <p:cBhvr>
                                        <p:cTn id="68"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389120"/>
          </a:xfrm>
        </p:spPr>
        <p:txBody>
          <a:bodyPr/>
          <a:lstStyle/>
          <a:p>
            <a:pPr marL="0" indent="0" algn="ctr">
              <a:buNone/>
            </a:pPr>
            <a:r>
              <a:rPr lang="tr-TR" b="1" dirty="0">
                <a:solidFill>
                  <a:schemeClr val="tx2"/>
                </a:solidFill>
                <a:latin typeface="Constantia" pitchFamily="18" charset="0"/>
              </a:rPr>
              <a:t>Çocukluk dönemi hareketli yaşamın; </a:t>
            </a:r>
            <a:r>
              <a:rPr lang="tr-TR" dirty="0">
                <a:solidFill>
                  <a:schemeClr val="tx2"/>
                </a:solidFill>
                <a:latin typeface="Constantia" pitchFamily="18" charset="0"/>
              </a:rPr>
              <a:t>bu dönemde </a:t>
            </a:r>
            <a:r>
              <a:rPr lang="tr-TR" dirty="0" smtClean="0">
                <a:solidFill>
                  <a:schemeClr val="tx2"/>
                </a:solidFill>
                <a:latin typeface="Constantia" pitchFamily="18" charset="0"/>
              </a:rPr>
              <a:t>kazanılan fiziksel </a:t>
            </a:r>
            <a:r>
              <a:rPr lang="tr-TR" dirty="0">
                <a:solidFill>
                  <a:schemeClr val="tx2"/>
                </a:solidFill>
                <a:latin typeface="Constantia" pitchFamily="18" charset="0"/>
              </a:rPr>
              <a:t>aktivite alışkanlığının </a:t>
            </a:r>
            <a:endParaRPr lang="tr-TR" dirty="0" smtClean="0">
              <a:solidFill>
                <a:schemeClr val="tx2"/>
              </a:solidFill>
              <a:latin typeface="Constantia" pitchFamily="18" charset="0"/>
            </a:endParaRPr>
          </a:p>
          <a:p>
            <a:pPr marL="0" indent="0" algn="ctr">
              <a:buNone/>
            </a:pPr>
            <a:r>
              <a:rPr lang="tr-TR" dirty="0" smtClean="0">
                <a:solidFill>
                  <a:schemeClr val="tx2"/>
                </a:solidFill>
                <a:latin typeface="Constantia" pitchFamily="18" charset="0"/>
              </a:rPr>
              <a:t>yaşam </a:t>
            </a:r>
            <a:r>
              <a:rPr lang="tr-TR" dirty="0">
                <a:solidFill>
                  <a:schemeClr val="tx2"/>
                </a:solidFill>
                <a:latin typeface="Constantia" pitchFamily="18" charset="0"/>
              </a:rPr>
              <a:t>boyu sürdürülmesindeki olumlu</a:t>
            </a:r>
          </a:p>
          <a:p>
            <a:pPr marL="0" indent="0" algn="ctr">
              <a:buNone/>
            </a:pPr>
            <a:r>
              <a:rPr lang="tr-TR" dirty="0">
                <a:solidFill>
                  <a:schemeClr val="tx2"/>
                </a:solidFill>
                <a:latin typeface="Constantia" pitchFamily="18" charset="0"/>
              </a:rPr>
              <a:t>etkisi olduğu kabul edilmektedir.</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140969"/>
            <a:ext cx="410445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8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314"/>
                                        </p:tgtEl>
                                        <p:attrNameLst>
                                          <p:attrName>style.visibility</p:attrName>
                                        </p:attrNameLst>
                                      </p:cBhvr>
                                      <p:to>
                                        <p:strVal val="visible"/>
                                      </p:to>
                                    </p:set>
                                    <p:animEffect transition="in" filter="fade">
                                      <p:cBhvr>
                                        <p:cTn id="28"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132856"/>
            <a:ext cx="8229600" cy="1143000"/>
          </a:xfrm>
        </p:spPr>
        <p:txBody>
          <a:bodyPr>
            <a:noAutofit/>
          </a:bodyPr>
          <a:lstStyle/>
          <a:p>
            <a:pPr algn="ctr"/>
            <a:r>
              <a:rPr lang="tr-TR" sz="3600" dirty="0"/>
              <a:t>•Doğru </a:t>
            </a:r>
            <a:r>
              <a:rPr lang="tr-TR" sz="3600" dirty="0" smtClean="0"/>
              <a:t>egzersiz </a:t>
            </a:r>
            <a:r>
              <a:rPr lang="tr-TR" sz="3600" dirty="0"/>
              <a:t>saptanmalı, uygun </a:t>
            </a:r>
            <a:r>
              <a:rPr lang="tr-TR" sz="3600" dirty="0" smtClean="0"/>
              <a:t>zaman </a:t>
            </a:r>
            <a:r>
              <a:rPr lang="tr-TR" sz="3600" dirty="0"/>
              <a:t>bulunmalı</a:t>
            </a:r>
            <a:br>
              <a:rPr lang="tr-TR" sz="3600" dirty="0"/>
            </a:br>
            <a:r>
              <a:rPr lang="tr-TR" sz="3600" dirty="0"/>
              <a:t>•Ayrıca aileler çocuklarını fiziksel aktivite</a:t>
            </a:r>
            <a:br>
              <a:rPr lang="tr-TR" sz="3600" dirty="0"/>
            </a:br>
            <a:r>
              <a:rPr lang="tr-TR" sz="3600" dirty="0"/>
              <a:t>konusuna bilinçlendirmeli ve sevebileceği</a:t>
            </a:r>
            <a:br>
              <a:rPr lang="tr-TR" sz="3600" dirty="0"/>
            </a:br>
            <a:r>
              <a:rPr lang="tr-TR" sz="3600" dirty="0"/>
              <a:t>spor dallarına yönlendirmelidir.</a:t>
            </a:r>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284984"/>
            <a:ext cx="4104456" cy="329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4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circle(in)">
                                      <p:cBhvr>
                                        <p:cTn id="12"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24744"/>
            <a:ext cx="8229600" cy="2232248"/>
          </a:xfrm>
        </p:spPr>
        <p:txBody>
          <a:bodyPr>
            <a:noAutofit/>
          </a:bodyPr>
          <a:lstStyle/>
          <a:p>
            <a:r>
              <a:rPr lang="tr-TR" sz="3200" dirty="0"/>
              <a:t>•Öğretmenlerin, ailenin ve arkadaşların çocuğa </a:t>
            </a:r>
            <a:r>
              <a:rPr lang="tr-TR" sz="3200" dirty="0" smtClean="0"/>
              <a:t>örnek teşkil </a:t>
            </a:r>
            <a:r>
              <a:rPr lang="tr-TR" sz="3200" dirty="0"/>
              <a:t>etmesi çocuk ve gençlerin fiziksel olarak daha </a:t>
            </a:r>
            <a:r>
              <a:rPr lang="tr-TR" sz="3200" dirty="0" smtClean="0"/>
              <a:t>aktif olmalarını </a:t>
            </a:r>
            <a:r>
              <a:rPr lang="tr-TR" sz="3200" dirty="0"/>
              <a:t>sağlamaktadır.</a:t>
            </a: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15816" y="3933056"/>
            <a:ext cx="3600400" cy="249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2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barn(inVertical)">
                                      <p:cBhvr>
                                        <p:cTn id="1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229600" cy="6120680"/>
          </a:xfrm>
        </p:spPr>
        <p:txBody>
          <a:bodyPr>
            <a:normAutofit/>
          </a:bodyPr>
          <a:lstStyle/>
          <a:p>
            <a:pPr algn="ctr"/>
            <a:r>
              <a:rPr lang="tr-TR" b="1" dirty="0"/>
              <a:t> </a:t>
            </a:r>
            <a:endParaRPr lang="tr-TR" sz="4000" dirty="0">
              <a:solidFill>
                <a:schemeClr val="tx2"/>
              </a:solidFill>
            </a:endParaRPr>
          </a:p>
          <a:p>
            <a:pPr marL="0" indent="0" algn="ctr">
              <a:buNone/>
            </a:pPr>
            <a:r>
              <a:rPr lang="tr-TR" sz="4000" b="1" dirty="0">
                <a:solidFill>
                  <a:srgbClr val="C00000"/>
                </a:solidFill>
              </a:rPr>
              <a:t>Fiziksel Aktivitenin Sağlığa </a:t>
            </a:r>
            <a:r>
              <a:rPr lang="tr-TR" sz="4000" b="1" dirty="0" smtClean="0">
                <a:solidFill>
                  <a:srgbClr val="C00000"/>
                </a:solidFill>
              </a:rPr>
              <a:t>Faydaları</a:t>
            </a:r>
            <a:endParaRPr lang="tr-TR" sz="4000" dirty="0">
              <a:solidFill>
                <a:srgbClr val="C00000"/>
              </a:solidFill>
            </a:endParaRPr>
          </a:p>
          <a:p>
            <a:r>
              <a:rPr lang="tr-TR" sz="2400" dirty="0">
                <a:solidFill>
                  <a:schemeClr val="tx2"/>
                </a:solidFill>
              </a:rPr>
              <a:t>• Erken ölüm</a:t>
            </a:r>
          </a:p>
          <a:p>
            <a:r>
              <a:rPr lang="tr-TR" sz="2400" dirty="0">
                <a:solidFill>
                  <a:schemeClr val="tx2"/>
                </a:solidFill>
              </a:rPr>
              <a:t>• Kalp rahatsızlığından erken ölüm</a:t>
            </a:r>
          </a:p>
          <a:p>
            <a:r>
              <a:rPr lang="tr-TR" sz="2400" dirty="0">
                <a:solidFill>
                  <a:schemeClr val="tx2"/>
                </a:solidFill>
              </a:rPr>
              <a:t>• Diabetin gelişmesi</a:t>
            </a:r>
          </a:p>
          <a:p>
            <a:r>
              <a:rPr lang="tr-TR" sz="2400" dirty="0">
                <a:solidFill>
                  <a:schemeClr val="tx2"/>
                </a:solidFill>
              </a:rPr>
              <a:t>• Kan basıncının </a:t>
            </a:r>
            <a:r>
              <a:rPr lang="tr-TR" sz="2400" dirty="0" smtClean="0">
                <a:solidFill>
                  <a:schemeClr val="tx2"/>
                </a:solidFill>
              </a:rPr>
              <a:t>yükselmesi</a:t>
            </a:r>
            <a:endParaRPr lang="tr-TR" sz="2400" dirty="0">
              <a:solidFill>
                <a:schemeClr val="tx2"/>
              </a:solidFill>
              <a:ea typeface="Calibri"/>
              <a:cs typeface="Times New Roman"/>
            </a:endParaRPr>
          </a:p>
          <a:p>
            <a:r>
              <a:rPr lang="tr-TR" dirty="0">
                <a:solidFill>
                  <a:schemeClr val="tx2"/>
                </a:solidFill>
              </a:rPr>
              <a:t>• Kolon kanseri olma</a:t>
            </a:r>
          </a:p>
          <a:p>
            <a:r>
              <a:rPr lang="tr-TR" dirty="0">
                <a:solidFill>
                  <a:schemeClr val="tx2"/>
                </a:solidFill>
              </a:rPr>
              <a:t>• Yüksek olan kan basıncını</a:t>
            </a:r>
          </a:p>
          <a:p>
            <a:r>
              <a:rPr lang="tr-TR" dirty="0">
                <a:solidFill>
                  <a:schemeClr val="tx2"/>
                </a:solidFill>
              </a:rPr>
              <a:t>• Depresyon ve </a:t>
            </a:r>
            <a:r>
              <a:rPr lang="tr-TR" dirty="0" smtClean="0">
                <a:solidFill>
                  <a:schemeClr val="tx2"/>
                </a:solidFill>
              </a:rPr>
              <a:t>anksiyete </a:t>
            </a:r>
            <a:r>
              <a:rPr lang="tr-TR" dirty="0" smtClean="0">
                <a:solidFill>
                  <a:srgbClr val="C00000"/>
                </a:solidFill>
              </a:rPr>
              <a:t>risklerini azaltır.</a:t>
            </a:r>
            <a:endParaRPr lang="tr-TR" dirty="0">
              <a:solidFill>
                <a:srgbClr val="C00000"/>
              </a:solidFill>
            </a:endParaRPr>
          </a:p>
          <a:p>
            <a:endParaRPr lang="tr-TR" dirty="0"/>
          </a:p>
        </p:txBody>
      </p:sp>
    </p:spTree>
    <p:extLst>
      <p:ext uri="{BB962C8B-B14F-4D97-AF65-F5344CB8AC3E}">
        <p14:creationId xmlns:p14="http://schemas.microsoft.com/office/powerpoint/2010/main" val="37706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Giriş</a:t>
            </a:r>
            <a:endParaRPr lang="tr-TR" dirty="0"/>
          </a:p>
        </p:txBody>
      </p:sp>
      <p:sp>
        <p:nvSpPr>
          <p:cNvPr id="3" name="İçerik Yer Tutucusu 2"/>
          <p:cNvSpPr>
            <a:spLocks noGrp="1"/>
          </p:cNvSpPr>
          <p:nvPr>
            <p:ph idx="1"/>
          </p:nvPr>
        </p:nvSpPr>
        <p:spPr/>
        <p:txBody>
          <a:bodyPr>
            <a:normAutofit/>
          </a:bodyPr>
          <a:lstStyle/>
          <a:p>
            <a:pPr indent="449580">
              <a:lnSpc>
                <a:spcPct val="115000"/>
              </a:lnSpc>
              <a:spcAft>
                <a:spcPts val="1000"/>
              </a:spcAft>
            </a:pPr>
            <a:r>
              <a:rPr lang="tr-TR" sz="2800" b="1" dirty="0" smtClean="0">
                <a:solidFill>
                  <a:schemeClr val="tx2"/>
                </a:solidFill>
                <a:latin typeface="Calibri"/>
                <a:ea typeface="Calibri"/>
                <a:cs typeface="HelveticaOTF"/>
              </a:rPr>
              <a:t>Eğer </a:t>
            </a:r>
            <a:r>
              <a:rPr lang="tr-TR" sz="2800" b="1" dirty="0">
                <a:solidFill>
                  <a:schemeClr val="tx2"/>
                </a:solidFill>
                <a:latin typeface="Calibri"/>
                <a:ea typeface="Calibri"/>
                <a:cs typeface="HelveticaOTF"/>
              </a:rPr>
              <a:t>mucizevi bir ilaç size zayıflamada, kaslarınızı kuvvetlendirmede, hastalıklardan korunmada, genel sağlık düzeyinizi iyileştirmede yardım edecek olsa bu ilacı almak ister miydiniz? Cevap vermeden önce bu ilacı haftada 3-5 kez almanız gerektiğini ve her dozun alımının 30-45 dakika kadar süreceğini bilmeniz gerekir</a:t>
            </a:r>
            <a:r>
              <a:rPr lang="tr-TR" sz="2800" dirty="0">
                <a:solidFill>
                  <a:srgbClr val="000000"/>
                </a:solidFill>
                <a:latin typeface="Calibri"/>
                <a:ea typeface="Calibri"/>
                <a:cs typeface="HelveticaOTF"/>
              </a:rPr>
              <a:t>.</a:t>
            </a:r>
            <a:endParaRPr lang="tr-TR" sz="3600" dirty="0">
              <a:latin typeface="Calibri"/>
              <a:ea typeface="Calibri"/>
              <a:cs typeface="Times New Roman"/>
            </a:endParaRPr>
          </a:p>
          <a:p>
            <a:endParaRPr lang="tr-TR" dirty="0"/>
          </a:p>
        </p:txBody>
      </p:sp>
    </p:spTree>
    <p:extLst>
      <p:ext uri="{BB962C8B-B14F-4D97-AF65-F5344CB8AC3E}">
        <p14:creationId xmlns:p14="http://schemas.microsoft.com/office/powerpoint/2010/main" val="624679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80728"/>
            <a:ext cx="8229600" cy="1143000"/>
          </a:xfrm>
        </p:spPr>
        <p:txBody>
          <a:bodyPr>
            <a:normAutofit fontScale="90000"/>
          </a:bodyPr>
          <a:lstStyle/>
          <a:p>
            <a:pPr algn="ctr"/>
            <a:r>
              <a:rPr lang="tr-TR" b="1" dirty="0" smtClean="0">
                <a:solidFill>
                  <a:srgbClr val="FF0000"/>
                </a:solidFill>
              </a:rPr>
              <a:t>Fiziksel Aktivite;</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endParaRPr lang="tr-TR" dirty="0">
              <a:solidFill>
                <a:schemeClr val="tx2"/>
              </a:solidFill>
            </a:endParaRPr>
          </a:p>
          <a:p>
            <a:r>
              <a:rPr lang="tr-TR" dirty="0" smtClean="0">
                <a:solidFill>
                  <a:schemeClr val="tx2"/>
                </a:solidFill>
              </a:rPr>
              <a:t>Kilo </a:t>
            </a:r>
            <a:r>
              <a:rPr lang="tr-TR" dirty="0">
                <a:solidFill>
                  <a:schemeClr val="tx2"/>
                </a:solidFill>
              </a:rPr>
              <a:t>kontrolünde</a:t>
            </a:r>
          </a:p>
          <a:p>
            <a:r>
              <a:rPr lang="tr-TR" dirty="0" smtClean="0">
                <a:solidFill>
                  <a:schemeClr val="tx2"/>
                </a:solidFill>
              </a:rPr>
              <a:t>Sağlıklı </a:t>
            </a:r>
            <a:r>
              <a:rPr lang="tr-TR" dirty="0">
                <a:solidFill>
                  <a:schemeClr val="tx2"/>
                </a:solidFill>
              </a:rPr>
              <a:t>kemik, kas ve eklem yapısının oluşturulması ve devam </a:t>
            </a:r>
            <a:r>
              <a:rPr lang="tr-TR" dirty="0" smtClean="0">
                <a:solidFill>
                  <a:schemeClr val="tx2"/>
                </a:solidFill>
              </a:rPr>
              <a:t>ettirilmesinde</a:t>
            </a:r>
            <a:endParaRPr lang="tr-TR" dirty="0">
              <a:solidFill>
                <a:schemeClr val="tx2"/>
              </a:solidFill>
            </a:endParaRPr>
          </a:p>
          <a:p>
            <a:r>
              <a:rPr lang="tr-TR" dirty="0" smtClean="0">
                <a:solidFill>
                  <a:schemeClr val="tx2"/>
                </a:solidFill>
              </a:rPr>
              <a:t>Güçlü </a:t>
            </a:r>
            <a:r>
              <a:rPr lang="tr-TR" dirty="0">
                <a:solidFill>
                  <a:schemeClr val="tx2"/>
                </a:solidFill>
              </a:rPr>
              <a:t>ve çevik yaşlanmayı sağlayarak yaşlıların düşmeden, rahatça hareket etmesinde</a:t>
            </a:r>
          </a:p>
          <a:p>
            <a:r>
              <a:rPr lang="tr-TR" dirty="0" smtClean="0">
                <a:solidFill>
                  <a:schemeClr val="tx2"/>
                </a:solidFill>
              </a:rPr>
              <a:t>Fizyolojik </a:t>
            </a:r>
            <a:r>
              <a:rPr lang="tr-TR" dirty="0">
                <a:solidFill>
                  <a:schemeClr val="tx2"/>
                </a:solidFill>
              </a:rPr>
              <a:t>olarak kendini iyi </a:t>
            </a:r>
            <a:r>
              <a:rPr lang="tr-TR" dirty="0" smtClean="0">
                <a:solidFill>
                  <a:schemeClr val="tx2"/>
                </a:solidFill>
              </a:rPr>
              <a:t>hissetmesinde  </a:t>
            </a:r>
            <a:r>
              <a:rPr lang="tr-TR" dirty="0" smtClean="0">
                <a:solidFill>
                  <a:srgbClr val="C00000"/>
                </a:solidFill>
              </a:rPr>
              <a:t>yardımcı olur.</a:t>
            </a:r>
            <a:endParaRPr lang="tr-TR" dirty="0">
              <a:solidFill>
                <a:schemeClr val="tx2"/>
              </a:solidFill>
            </a:endParaRPr>
          </a:p>
          <a:p>
            <a:endParaRPr lang="tr-TR" dirty="0">
              <a:solidFill>
                <a:schemeClr val="tx2"/>
              </a:solidFill>
            </a:endParaRPr>
          </a:p>
        </p:txBody>
      </p:sp>
    </p:spTree>
    <p:extLst>
      <p:ext uri="{BB962C8B-B14F-4D97-AF65-F5344CB8AC3E}">
        <p14:creationId xmlns:p14="http://schemas.microsoft.com/office/powerpoint/2010/main" val="10624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Fiziksel Aktiviteler: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lvl="0">
              <a:buClr>
                <a:srgbClr val="0BD0D9"/>
              </a:buClr>
            </a:pPr>
            <a:r>
              <a:rPr lang="tr-TR" dirty="0">
                <a:solidFill>
                  <a:srgbClr val="04617B"/>
                </a:solidFill>
              </a:rPr>
              <a:t>Hipertansiyon ve osteoporozu önler </a:t>
            </a:r>
          </a:p>
          <a:p>
            <a:pPr lvl="0">
              <a:buClr>
                <a:srgbClr val="0BD0D9"/>
              </a:buClr>
            </a:pPr>
            <a:r>
              <a:rPr lang="tr-TR" dirty="0">
                <a:solidFill>
                  <a:srgbClr val="04617B"/>
                </a:solidFill>
              </a:rPr>
              <a:t>Hipertansiyonlu </a:t>
            </a:r>
            <a:r>
              <a:rPr lang="tr-TR" dirty="0" smtClean="0">
                <a:solidFill>
                  <a:srgbClr val="04617B"/>
                </a:solidFill>
              </a:rPr>
              <a:t> adolesanlarda  aerobik </a:t>
            </a:r>
            <a:r>
              <a:rPr lang="tr-TR" dirty="0">
                <a:solidFill>
                  <a:srgbClr val="04617B"/>
                </a:solidFill>
              </a:rPr>
              <a:t>egzersiz sistolik ve diastolik kan basıncını azaltır </a:t>
            </a:r>
          </a:p>
          <a:p>
            <a:pPr lvl="0">
              <a:buClr>
                <a:srgbClr val="0BD0D9"/>
              </a:buClr>
            </a:pPr>
            <a:r>
              <a:rPr lang="tr-TR" dirty="0">
                <a:solidFill>
                  <a:srgbClr val="04617B"/>
                </a:solidFill>
              </a:rPr>
              <a:t>Mental sağlığı geliştirir </a:t>
            </a:r>
          </a:p>
          <a:p>
            <a:pPr lvl="0">
              <a:buClr>
                <a:srgbClr val="0BD0D9"/>
              </a:buClr>
            </a:pPr>
            <a:r>
              <a:rPr lang="tr-TR" dirty="0">
                <a:solidFill>
                  <a:srgbClr val="04617B"/>
                </a:solidFill>
              </a:rPr>
              <a:t>Kendine güveni artırır </a:t>
            </a:r>
          </a:p>
          <a:p>
            <a:pPr lvl="0">
              <a:buClr>
                <a:srgbClr val="0BD0D9"/>
              </a:buClr>
            </a:pPr>
            <a:r>
              <a:rPr lang="tr-TR" dirty="0">
                <a:solidFill>
                  <a:srgbClr val="04617B"/>
                </a:solidFill>
              </a:rPr>
              <a:t>Anksiyete/depresyonu azaltır </a:t>
            </a:r>
          </a:p>
          <a:p>
            <a:pPr lvl="0">
              <a:buClr>
                <a:srgbClr val="0BD0D9"/>
              </a:buClr>
            </a:pPr>
            <a:r>
              <a:rPr lang="tr-TR" dirty="0">
                <a:solidFill>
                  <a:srgbClr val="04617B"/>
                </a:solidFill>
              </a:rPr>
              <a:t>Davranış, disiplin ve sorumlulukları geliştirir </a:t>
            </a:r>
          </a:p>
          <a:p>
            <a:pPr lvl="0">
              <a:buClr>
                <a:srgbClr val="0BD0D9"/>
              </a:buClr>
            </a:pPr>
            <a:r>
              <a:rPr lang="tr-TR" dirty="0">
                <a:solidFill>
                  <a:srgbClr val="04617B"/>
                </a:solidFill>
              </a:rPr>
              <a:t>Akademik görevlere katılma becerisi fiziksel aktivite ile gelişir </a:t>
            </a:r>
          </a:p>
          <a:p>
            <a:pPr lvl="0">
              <a:buClr>
                <a:srgbClr val="0BD0D9"/>
              </a:buClr>
            </a:pPr>
            <a:r>
              <a:rPr lang="tr-TR" dirty="0">
                <a:solidFill>
                  <a:srgbClr val="04617B"/>
                </a:solidFill>
              </a:rPr>
              <a:t>Kilo kaybına eşlik eder </a:t>
            </a:r>
          </a:p>
          <a:p>
            <a:pPr lvl="0">
              <a:buClr>
                <a:srgbClr val="0BD0D9"/>
              </a:buClr>
            </a:pPr>
            <a:r>
              <a:rPr lang="tr-TR" dirty="0">
                <a:solidFill>
                  <a:srgbClr val="04617B"/>
                </a:solidFill>
              </a:rPr>
              <a:t>Abdominal yağı azaltır </a:t>
            </a:r>
          </a:p>
          <a:p>
            <a:endParaRPr lang="tr-TR" dirty="0"/>
          </a:p>
        </p:txBody>
      </p:sp>
    </p:spTree>
    <p:extLst>
      <p:ext uri="{BB962C8B-B14F-4D97-AF65-F5344CB8AC3E}">
        <p14:creationId xmlns:p14="http://schemas.microsoft.com/office/powerpoint/2010/main" val="12511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ircle(in)">
                                      <p:cBhvr>
                                        <p:cTn id="49" dur="20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circle(in)">
                                      <p:cBhvr>
                                        <p:cTn id="5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628800"/>
            <a:ext cx="8229600" cy="1143000"/>
          </a:xfrm>
        </p:spPr>
        <p:txBody>
          <a:bodyPr>
            <a:noAutofit/>
          </a:bodyPr>
          <a:lstStyle/>
          <a:p>
            <a:pPr algn="ctr"/>
            <a:r>
              <a:rPr lang="tr-TR" sz="3600" b="1" dirty="0" smtClean="0">
                <a:solidFill>
                  <a:srgbClr val="C00000"/>
                </a:solidFill>
              </a:rPr>
              <a:t>Egzersiz </a:t>
            </a:r>
            <a:r>
              <a:rPr lang="tr-TR" sz="3600" b="1" dirty="0">
                <a:solidFill>
                  <a:srgbClr val="C00000"/>
                </a:solidFill>
              </a:rPr>
              <a:t>yapmak için zaman ya da başka koşullar nedeniyle olanak olmadığı düşünüldüğünde, gün içindeki zorunlu hareketler egzersize dönüştürülebilir;</a:t>
            </a:r>
            <a:r>
              <a:rPr lang="tr-TR" sz="3600" dirty="0">
                <a:solidFill>
                  <a:srgbClr val="C00000"/>
                </a:solidFill>
              </a:rPr>
              <a:t/>
            </a:r>
            <a:br>
              <a:rPr lang="tr-TR" sz="3600" dirty="0">
                <a:solidFill>
                  <a:srgbClr val="C00000"/>
                </a:solidFill>
              </a:rPr>
            </a:br>
            <a:endParaRPr lang="tr-TR" sz="3600" dirty="0">
              <a:solidFill>
                <a:srgbClr val="C00000"/>
              </a:solidFill>
            </a:endParaRPr>
          </a:p>
        </p:txBody>
      </p:sp>
      <p:sp>
        <p:nvSpPr>
          <p:cNvPr id="3" name="İçerik Yer Tutucusu 2"/>
          <p:cNvSpPr>
            <a:spLocks noGrp="1"/>
          </p:cNvSpPr>
          <p:nvPr>
            <p:ph idx="1"/>
          </p:nvPr>
        </p:nvSpPr>
        <p:spPr>
          <a:xfrm>
            <a:off x="395536" y="2204864"/>
            <a:ext cx="8229600" cy="4389120"/>
          </a:xfrm>
        </p:spPr>
        <p:txBody>
          <a:bodyPr/>
          <a:lstStyle/>
          <a:p>
            <a:pPr marL="0" indent="0">
              <a:buNone/>
            </a:pPr>
            <a:r>
              <a:rPr lang="tr-TR" b="1" dirty="0" smtClean="0">
                <a:solidFill>
                  <a:schemeClr val="tx2"/>
                </a:solidFill>
              </a:rPr>
              <a:t>Özel </a:t>
            </a:r>
            <a:r>
              <a:rPr lang="tr-TR" b="1" dirty="0">
                <a:solidFill>
                  <a:schemeClr val="tx2"/>
                </a:solidFill>
              </a:rPr>
              <a:t>araç yerine toplu taşıtları tercih etmek, </a:t>
            </a:r>
            <a:endParaRPr lang="tr-TR" dirty="0">
              <a:solidFill>
                <a:schemeClr val="tx2"/>
              </a:solidFill>
            </a:endParaRPr>
          </a:p>
          <a:p>
            <a:pPr marL="0" indent="0">
              <a:buNone/>
            </a:pPr>
            <a:r>
              <a:rPr lang="tr-TR" b="1" dirty="0" smtClean="0">
                <a:solidFill>
                  <a:schemeClr val="tx2"/>
                </a:solidFill>
              </a:rPr>
              <a:t>Gidilecek </a:t>
            </a:r>
            <a:r>
              <a:rPr lang="tr-TR" b="1" dirty="0">
                <a:solidFill>
                  <a:schemeClr val="tx2"/>
                </a:solidFill>
              </a:rPr>
              <a:t>yere varmadan bir kaç durak önce inip yola hızlı bir şekilde yürüyerek devam etmek</a:t>
            </a:r>
            <a:endParaRPr lang="tr-TR" dirty="0">
              <a:solidFill>
                <a:schemeClr val="tx2"/>
              </a:solidFill>
            </a:endParaRPr>
          </a:p>
          <a:p>
            <a:pPr marL="0" indent="0">
              <a:buNone/>
            </a:pPr>
            <a:r>
              <a:rPr lang="tr-TR" b="1" dirty="0" smtClean="0">
                <a:solidFill>
                  <a:schemeClr val="tx2"/>
                </a:solidFill>
              </a:rPr>
              <a:t> </a:t>
            </a:r>
            <a:r>
              <a:rPr lang="tr-TR" b="1" dirty="0">
                <a:solidFill>
                  <a:schemeClr val="tx2"/>
                </a:solidFill>
              </a:rPr>
              <a:t>Asansöre binmek yerine merdivenleri kullanmak, </a:t>
            </a:r>
            <a:endParaRPr lang="tr-TR" dirty="0">
              <a:solidFill>
                <a:schemeClr val="tx2"/>
              </a:solidFill>
            </a:endParaRPr>
          </a:p>
          <a:p>
            <a:pPr marL="0" indent="0">
              <a:buNone/>
            </a:pPr>
            <a:r>
              <a:rPr lang="tr-TR" b="1" dirty="0" smtClean="0">
                <a:solidFill>
                  <a:schemeClr val="tx2"/>
                </a:solidFill>
              </a:rPr>
              <a:t> </a:t>
            </a:r>
            <a:r>
              <a:rPr lang="tr-TR" b="1" dirty="0">
                <a:solidFill>
                  <a:schemeClr val="tx2"/>
                </a:solidFill>
              </a:rPr>
              <a:t>Hızlı yürüyüşle alışveriş yapmak, hafif formda egzersiz yerine geçebilir.</a:t>
            </a:r>
            <a:endParaRPr lang="tr-TR" dirty="0">
              <a:solidFill>
                <a:schemeClr val="tx2"/>
              </a:solidFill>
            </a:endParaRPr>
          </a:p>
          <a:p>
            <a:endParaRPr lang="tr-TR" dirty="0"/>
          </a:p>
        </p:txBody>
      </p:sp>
      <p:sp>
        <p:nvSpPr>
          <p:cNvPr id="5" name="Sağ Ok 4"/>
          <p:cNvSpPr/>
          <p:nvPr/>
        </p:nvSpPr>
        <p:spPr>
          <a:xfrm>
            <a:off x="251520" y="234888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251520" y="2878088"/>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251520" y="3717032"/>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251520" y="4221088"/>
            <a:ext cx="21602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070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015" y="81215"/>
            <a:ext cx="3777802" cy="25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230742"/>
            <a:ext cx="3361556" cy="222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567" y="4230742"/>
            <a:ext cx="31432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2830749"/>
            <a:ext cx="7784630" cy="129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526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357158" y="1071546"/>
            <a:ext cx="8463314" cy="5165766"/>
          </a:xfrm>
        </p:spPr>
        <p:style>
          <a:lnRef idx="1">
            <a:schemeClr val="accent5"/>
          </a:lnRef>
          <a:fillRef idx="3">
            <a:schemeClr val="accent5"/>
          </a:fillRef>
          <a:effectRef idx="2">
            <a:schemeClr val="accent5"/>
          </a:effectRef>
          <a:fontRef idx="minor">
            <a:schemeClr val="lt1"/>
          </a:fontRef>
        </p:style>
        <p:txBody>
          <a:bodyPr>
            <a:normAutofit fontScale="92500"/>
          </a:bodyPr>
          <a:lstStyle/>
          <a:p>
            <a:pPr marL="0" lvl="0" indent="0" algn="ctr">
              <a:buNone/>
            </a:pPr>
            <a:r>
              <a:rPr lang="tr-TR" sz="6000" b="1" i="1" dirty="0">
                <a:ln w="1905"/>
                <a:solidFill>
                  <a:srgbClr val="C00000"/>
                </a:solidFill>
                <a:effectLst>
                  <a:innerShdw blurRad="69850" dist="43180" dir="5400000">
                    <a:srgbClr val="000000">
                      <a:alpha val="65000"/>
                    </a:srgbClr>
                  </a:innerShdw>
                </a:effectLst>
              </a:rPr>
              <a:t>SABIRLA DİNLEDİĞİNİZ İÇİN </a:t>
            </a:r>
            <a:r>
              <a:rPr lang="tr-TR" sz="6000" b="1" i="1" dirty="0" smtClean="0">
                <a:ln w="1905"/>
                <a:solidFill>
                  <a:srgbClr val="C00000"/>
                </a:solidFill>
                <a:effectLst>
                  <a:innerShdw blurRad="69850" dist="43180" dir="5400000">
                    <a:srgbClr val="000000">
                      <a:alpha val="65000"/>
                    </a:srgbClr>
                  </a:innerShdw>
                </a:effectLst>
              </a:rPr>
              <a:t>TEŞEKKÜRLER</a:t>
            </a:r>
          </a:p>
          <a:p>
            <a:pPr marL="0" lvl="0" indent="0" algn="ctr">
              <a:buNone/>
            </a:pPr>
            <a:r>
              <a:rPr lang="tr-TR" sz="60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TUNCAY ATAN</a:t>
            </a:r>
          </a:p>
          <a:p>
            <a:pPr marL="0" lvl="0" indent="0" algn="ctr">
              <a:buNone/>
            </a:pPr>
            <a:r>
              <a:rPr lang="tr-TR" sz="60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BEDEN EĞİTİMİ ÖĞRETMENİ</a:t>
            </a:r>
            <a:endParaRPr lang="tr-TR"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a:buNone/>
            </a:pPr>
            <a:endParaRPr lang="tr-TR" dirty="0"/>
          </a:p>
        </p:txBody>
      </p:sp>
    </p:spTree>
    <p:extLst>
      <p:ext uri="{BB962C8B-B14F-4D97-AF65-F5344CB8AC3E}">
        <p14:creationId xmlns:p14="http://schemas.microsoft.com/office/powerpoint/2010/main" val="23023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2592288"/>
          </a:xfrm>
        </p:spPr>
        <p:txBody>
          <a:bodyPr>
            <a:normAutofit/>
          </a:bodyPr>
          <a:lstStyle/>
          <a:p>
            <a:r>
              <a:rPr lang="tr-TR" sz="2000" dirty="0" smtClean="0">
                <a:solidFill>
                  <a:schemeClr val="tx2"/>
                </a:solidFill>
              </a:rPr>
              <a:t>Son </a:t>
            </a:r>
            <a:r>
              <a:rPr lang="tr-TR" sz="2000" dirty="0">
                <a:solidFill>
                  <a:schemeClr val="tx2"/>
                </a:solidFill>
              </a:rPr>
              <a:t>yıllarda tüm dünyada mücadelesi yoğun bir şekilde devam eden, uzun süreli enerji dengesizliği sonucunda oluşan ve birçok hastalığın ortaya çıkmasına zemin hazırlayarak yaşam süresini ve kalitesini olumsuz yönde etkileyen şişmanlığın (obezite) en önemli sebeplerinden biri fiziksel aktivitenin yetersiz olmasıdır. Dünyada olduğu gibi ülkemizde de obezitenin görülme sıklığı gittikçe artmakta, görülme yaşı düşmekte ve sağlık üzerindeki etkileri ciddi boyutlara ulaşmaktadır.</a:t>
            </a:r>
          </a:p>
          <a:p>
            <a:pPr marL="0" indent="0">
              <a:buNone/>
            </a:pPr>
            <a:endParaRPr lang="tr-TR" dirty="0"/>
          </a:p>
        </p:txBody>
      </p:sp>
      <p:pic>
        <p:nvPicPr>
          <p:cNvPr id="4" name="Resim 3"/>
          <p:cNvPicPr/>
          <p:nvPr/>
        </p:nvPicPr>
        <p:blipFill>
          <a:blip r:embed="rId2" cstate="print"/>
          <a:srcRect/>
          <a:stretch>
            <a:fillRect/>
          </a:stretch>
        </p:blipFill>
        <p:spPr bwMode="auto">
          <a:xfrm>
            <a:off x="2339752" y="3356992"/>
            <a:ext cx="4132629" cy="3168352"/>
          </a:xfrm>
          <a:prstGeom prst="rect">
            <a:avLst/>
          </a:prstGeom>
          <a:noFill/>
          <a:ln w="9525">
            <a:noFill/>
            <a:miter lim="800000"/>
            <a:headEnd/>
            <a:tailEnd/>
          </a:ln>
        </p:spPr>
      </p:pic>
    </p:spTree>
    <p:extLst>
      <p:ext uri="{BB962C8B-B14F-4D97-AF65-F5344CB8AC3E}">
        <p14:creationId xmlns:p14="http://schemas.microsoft.com/office/powerpoint/2010/main" val="308354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FİZİKSEL AKTİVİTE</a:t>
            </a:r>
          </a:p>
        </p:txBody>
      </p:sp>
      <p:sp>
        <p:nvSpPr>
          <p:cNvPr id="3" name="İçerik Yer Tutucusu 2"/>
          <p:cNvSpPr>
            <a:spLocks noGrp="1"/>
          </p:cNvSpPr>
          <p:nvPr>
            <p:ph idx="1"/>
          </p:nvPr>
        </p:nvSpPr>
        <p:spPr/>
        <p:txBody>
          <a:bodyPr/>
          <a:lstStyle/>
          <a:p>
            <a:pPr marL="0" indent="0">
              <a:buNone/>
            </a:pPr>
            <a:r>
              <a:rPr lang="tr-TR" dirty="0" smtClean="0"/>
              <a:t>    </a:t>
            </a:r>
            <a:r>
              <a:rPr lang="tr-TR" dirty="0" smtClean="0">
                <a:solidFill>
                  <a:schemeClr val="tx2"/>
                </a:solidFill>
              </a:rPr>
              <a:t>Günlük </a:t>
            </a:r>
            <a:r>
              <a:rPr lang="tr-TR" dirty="0">
                <a:solidFill>
                  <a:schemeClr val="tx2"/>
                </a:solidFill>
              </a:rPr>
              <a:t>yaşam içerisinde kas ve </a:t>
            </a:r>
            <a:r>
              <a:rPr lang="tr-TR" dirty="0" smtClean="0">
                <a:solidFill>
                  <a:schemeClr val="tx2"/>
                </a:solidFill>
              </a:rPr>
              <a:t>eklemlerimizi</a:t>
            </a:r>
          </a:p>
          <a:p>
            <a:pPr marL="0" indent="0">
              <a:buNone/>
            </a:pPr>
            <a:r>
              <a:rPr lang="tr-TR" dirty="0">
                <a:solidFill>
                  <a:schemeClr val="tx2"/>
                </a:solidFill>
              </a:rPr>
              <a:t>k</a:t>
            </a:r>
            <a:r>
              <a:rPr lang="tr-TR" dirty="0" smtClean="0">
                <a:solidFill>
                  <a:schemeClr val="tx2"/>
                </a:solidFill>
              </a:rPr>
              <a:t>ullanarak  </a:t>
            </a:r>
            <a:r>
              <a:rPr lang="tr-TR" dirty="0">
                <a:solidFill>
                  <a:schemeClr val="tx2"/>
                </a:solidFill>
              </a:rPr>
              <a:t>enerji tüketimi ile gerçekleşen</a:t>
            </a:r>
          </a:p>
          <a:p>
            <a:pPr marL="0" indent="0">
              <a:buNone/>
            </a:pPr>
            <a:r>
              <a:rPr lang="tr-TR" dirty="0">
                <a:solidFill>
                  <a:schemeClr val="tx2"/>
                </a:solidFill>
              </a:rPr>
              <a:t>aktivitelerdir.</a:t>
            </a:r>
          </a:p>
          <a:p>
            <a:pPr marL="0" indent="0">
              <a:buNone/>
            </a:pPr>
            <a:r>
              <a:rPr lang="tr-TR" dirty="0" smtClean="0">
                <a:solidFill>
                  <a:schemeClr val="tx2"/>
                </a:solidFill>
              </a:rPr>
              <a:t>    Fiziksel </a:t>
            </a:r>
            <a:r>
              <a:rPr lang="tr-TR" dirty="0">
                <a:solidFill>
                  <a:schemeClr val="tx2"/>
                </a:solidFill>
              </a:rPr>
              <a:t>aktivite sadece egzersiz ve spor değil, ev</a:t>
            </a:r>
          </a:p>
          <a:p>
            <a:pPr marL="0" indent="0">
              <a:buNone/>
            </a:pPr>
            <a:r>
              <a:rPr lang="tr-TR" dirty="0">
                <a:solidFill>
                  <a:schemeClr val="tx2"/>
                </a:solidFill>
              </a:rPr>
              <a:t>işleri gibi günlük </a:t>
            </a:r>
            <a:r>
              <a:rPr lang="tr-TR" dirty="0" smtClean="0">
                <a:solidFill>
                  <a:schemeClr val="tx2"/>
                </a:solidFill>
              </a:rPr>
              <a:t>aktiviteleri de </a:t>
            </a:r>
            <a:r>
              <a:rPr lang="tr-TR" dirty="0">
                <a:solidFill>
                  <a:schemeClr val="tx2"/>
                </a:solidFill>
              </a:rPr>
              <a:t>içermektedir.</a:t>
            </a:r>
          </a:p>
        </p:txBody>
      </p:sp>
    </p:spTree>
    <p:extLst>
      <p:ext uri="{BB962C8B-B14F-4D97-AF65-F5344CB8AC3E}">
        <p14:creationId xmlns:p14="http://schemas.microsoft.com/office/powerpoint/2010/main" val="9549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149080"/>
            <a:ext cx="8229600" cy="864096"/>
          </a:xfrm>
        </p:spPr>
        <p:txBody>
          <a:bodyPr>
            <a:normAutofit/>
          </a:bodyPr>
          <a:lstStyle/>
          <a:p>
            <a:pPr algn="ctr"/>
            <a:r>
              <a:rPr lang="tr-TR" dirty="0" smtClean="0"/>
              <a:t>SPOR</a:t>
            </a:r>
            <a:endParaRPr lang="tr-T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51720" y="2773524"/>
            <a:ext cx="583264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Yer Tutucusu 3"/>
          <p:cNvSpPr>
            <a:spLocks noGrp="1"/>
          </p:cNvSpPr>
          <p:nvPr>
            <p:ph type="subTitle" idx="4294967295"/>
          </p:nvPr>
        </p:nvSpPr>
        <p:spPr>
          <a:xfrm>
            <a:off x="107504" y="4941168"/>
            <a:ext cx="8496943" cy="1584176"/>
          </a:xfrm>
        </p:spPr>
        <p:txBody>
          <a:bodyPr>
            <a:normAutofit/>
          </a:bodyPr>
          <a:lstStyle/>
          <a:p>
            <a:r>
              <a:rPr lang="tr-TR" sz="1900" dirty="0">
                <a:solidFill>
                  <a:schemeClr val="tx2"/>
                </a:solidFill>
                <a:latin typeface="Comic Sans MS" pitchFamily="66" charset="0"/>
              </a:rPr>
              <a:t>Spor</a:t>
            </a:r>
            <a:r>
              <a:rPr lang="tr-TR" sz="1900" dirty="0" smtClean="0">
                <a:solidFill>
                  <a:schemeClr val="tx2"/>
                </a:solidFill>
                <a:latin typeface="Comic Sans MS" pitchFamily="66" charset="0"/>
              </a:rPr>
              <a:t>, boş zamanları değerlendirmek, dinlenmek, kendini </a:t>
            </a:r>
            <a:r>
              <a:rPr lang="tr-TR" sz="1900" dirty="0">
                <a:solidFill>
                  <a:schemeClr val="tx2"/>
                </a:solidFill>
                <a:latin typeface="Comic Sans MS" pitchFamily="66" charset="0"/>
              </a:rPr>
              <a:t>iyilik halinde bulundurmak ya da performans yetisini geliştirmek amacıyla,oyun  ya da yarışma biçimleriyle düzenlenen</a:t>
            </a:r>
            <a:r>
              <a:rPr lang="tr-TR" sz="1900" dirty="0" smtClean="0">
                <a:solidFill>
                  <a:schemeClr val="tx2"/>
                </a:solidFill>
                <a:latin typeface="Comic Sans MS" pitchFamily="66" charset="0"/>
              </a:rPr>
              <a:t>, her türlü motorsal </a:t>
            </a:r>
            <a:r>
              <a:rPr lang="tr-TR" sz="1900" dirty="0">
                <a:solidFill>
                  <a:schemeClr val="tx2"/>
                </a:solidFill>
                <a:latin typeface="Comic Sans MS" pitchFamily="66" charset="0"/>
              </a:rPr>
              <a:t>özellikleri kapsayan </a:t>
            </a:r>
            <a:r>
              <a:rPr lang="tr-TR" sz="1900" dirty="0" smtClean="0">
                <a:solidFill>
                  <a:schemeClr val="tx2"/>
                </a:solidFill>
                <a:latin typeface="Comic Sans MS" pitchFamily="66" charset="0"/>
              </a:rPr>
              <a:t>bir olgudur</a:t>
            </a:r>
            <a:r>
              <a:rPr lang="tr-TR" dirty="0">
                <a:latin typeface="Comic Sans MS" pitchFamily="66" charset="0"/>
              </a:rPr>
              <a:t>.</a:t>
            </a:r>
          </a:p>
          <a:p>
            <a:pPr marL="0" indent="0">
              <a:buNone/>
            </a:pPr>
            <a:endParaRPr lang="tr-TR" dirty="0"/>
          </a:p>
        </p:txBody>
      </p:sp>
      <p:sp>
        <p:nvSpPr>
          <p:cNvPr id="6" name="Başlık 1"/>
          <p:cNvSpPr txBox="1">
            <a:spLocks/>
          </p:cNvSpPr>
          <p:nvPr/>
        </p:nvSpPr>
        <p:spPr>
          <a:xfrm>
            <a:off x="107504" y="1268760"/>
            <a:ext cx="7059560"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endParaRPr lang="tr-TR" dirty="0"/>
          </a:p>
        </p:txBody>
      </p:sp>
      <p:sp>
        <p:nvSpPr>
          <p:cNvPr id="7" name="Başlık 1"/>
          <p:cNvSpPr txBox="1">
            <a:spLocks/>
          </p:cNvSpPr>
          <p:nvPr/>
        </p:nvSpPr>
        <p:spPr>
          <a:xfrm>
            <a:off x="352231" y="1700808"/>
            <a:ext cx="7851648" cy="182880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b="0" dirty="0" smtClean="0">
                <a:solidFill>
                  <a:schemeClr val="accent1"/>
                </a:solidFill>
              </a:rPr>
              <a:t>EGZERSİZ</a:t>
            </a:r>
          </a:p>
          <a:p>
            <a:pPr algn="l"/>
            <a:endParaRPr lang="tr-TR" sz="2000" b="0" dirty="0" smtClean="0">
              <a:solidFill>
                <a:schemeClr val="accent1"/>
              </a:solidFill>
              <a:latin typeface="Comic Sans MS" pitchFamily="66" charset="0"/>
            </a:endParaRPr>
          </a:p>
          <a:p>
            <a:pPr algn="l"/>
            <a:r>
              <a:rPr lang="tr-TR" sz="2000" b="0" dirty="0" smtClean="0">
                <a:solidFill>
                  <a:schemeClr val="accent1"/>
                </a:solidFill>
                <a:effectLst/>
                <a:latin typeface="Comic Sans MS" pitchFamily="66" charset="0"/>
              </a:rPr>
              <a:t>Fiziksel özelliklerinde azalma meydana gelmiş kas ve eklemlerin, azalan fiziksel özelliklerini tekrar kazandırmak veya normal kas ve eklemlerin fiziksel özelliklerine daha da geliştirmek için yapılan hareketlerdir.</a:t>
            </a:r>
            <a:endParaRPr lang="tr-TR" sz="2000" b="0" dirty="0">
              <a:solidFill>
                <a:schemeClr val="accent1"/>
              </a:solidFill>
              <a:effectLst/>
              <a:latin typeface="Comic Sans MS" pitchFamily="66" charset="0"/>
            </a:endParaRPr>
          </a:p>
          <a:p>
            <a:pPr algn="l"/>
            <a:endParaRPr lang="tr-TR" b="0" dirty="0"/>
          </a:p>
        </p:txBody>
      </p:sp>
    </p:spTree>
    <p:extLst>
      <p:ext uri="{BB962C8B-B14F-4D97-AF65-F5344CB8AC3E}">
        <p14:creationId xmlns:p14="http://schemas.microsoft.com/office/powerpoint/2010/main" val="32725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fltVal val="0"/>
                                          </p:val>
                                        </p:tav>
                                        <p:tav tm="100000">
                                          <p:val>
                                            <p:strVal val="#ppt_w"/>
                                          </p:val>
                                        </p:tav>
                                      </p:tavLst>
                                    </p:anim>
                                    <p:anim calcmode="lin" valueType="num">
                                      <p:cBhvr>
                                        <p:cTn id="40" dur="1000" fill="hold"/>
                                        <p:tgtEl>
                                          <p:spTgt spid="1026"/>
                                        </p:tgtEl>
                                        <p:attrNameLst>
                                          <p:attrName>ppt_h</p:attrName>
                                        </p:attrNameLst>
                                      </p:cBhvr>
                                      <p:tavLst>
                                        <p:tav tm="0">
                                          <p:val>
                                            <p:fltVal val="0"/>
                                          </p:val>
                                        </p:tav>
                                        <p:tav tm="100000">
                                          <p:val>
                                            <p:strVal val="#ppt_h"/>
                                          </p:val>
                                        </p:tav>
                                      </p:tavLst>
                                    </p:anim>
                                    <p:anim calcmode="lin" valueType="num">
                                      <p:cBhvr>
                                        <p:cTn id="41" dur="1000" fill="hold"/>
                                        <p:tgtEl>
                                          <p:spTgt spid="1026"/>
                                        </p:tgtEl>
                                        <p:attrNameLst>
                                          <p:attrName>style.rotation</p:attrName>
                                        </p:attrNameLst>
                                      </p:cBhvr>
                                      <p:tavLst>
                                        <p:tav tm="0">
                                          <p:val>
                                            <p:fltVal val="90"/>
                                          </p:val>
                                        </p:tav>
                                        <p:tav tm="100000">
                                          <p:val>
                                            <p:fltVal val="0"/>
                                          </p:val>
                                        </p:tav>
                                      </p:tavLst>
                                    </p:anim>
                                    <p:animEffect transition="in" filter="fade">
                                      <p:cBhvr>
                                        <p:cTn id="4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2232248"/>
          </a:xfrm>
        </p:spPr>
        <p:txBody>
          <a:bodyPr>
            <a:normAutofit fontScale="90000"/>
          </a:bodyPr>
          <a:lstStyle/>
          <a:p>
            <a:pPr algn="ctr"/>
            <a:r>
              <a:rPr lang="tr-TR" sz="2400" dirty="0"/>
              <a:t>NE YAPMALI?</a:t>
            </a:r>
            <a:br>
              <a:rPr lang="tr-TR" sz="2400" dirty="0"/>
            </a:br>
            <a:r>
              <a:rPr lang="tr-TR" sz="2400" dirty="0"/>
              <a:t>Çocuklarımıza küçük yaşlardan itibaren düzenli aktivite</a:t>
            </a:r>
            <a:br>
              <a:rPr lang="tr-TR" sz="2400" dirty="0"/>
            </a:br>
            <a:r>
              <a:rPr lang="tr-TR" sz="2400" dirty="0"/>
              <a:t>alışkanlığı kazandırmak, egzersizi günlük yaşamın</a:t>
            </a:r>
            <a:br>
              <a:rPr lang="tr-TR" sz="2400" dirty="0"/>
            </a:br>
            <a:r>
              <a:rPr lang="tr-TR" sz="2400" dirty="0"/>
              <a:t>bir parçası haline getirmek ve en azından günlük</a:t>
            </a:r>
            <a:br>
              <a:rPr lang="tr-TR" sz="2400" dirty="0"/>
            </a:br>
            <a:r>
              <a:rPr lang="tr-TR" sz="2400" dirty="0"/>
              <a:t>bedensel aktivitelerini arttırmak ileride karşılaşacakları</a:t>
            </a:r>
            <a:br>
              <a:rPr lang="tr-TR" sz="2400" dirty="0"/>
            </a:br>
            <a:r>
              <a:rPr lang="tr-TR" sz="2400" dirty="0"/>
              <a:t>sağlık sorunlarının azalmasında oldukça önemlidir.</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84427" y="3342287"/>
            <a:ext cx="1575145" cy="15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33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0"/>
            <a:ext cx="8229600" cy="1647056"/>
          </a:xfrm>
        </p:spPr>
        <p:txBody>
          <a:bodyPr>
            <a:noAutofit/>
          </a:bodyPr>
          <a:lstStyle/>
          <a:p>
            <a:pPr algn="ctr"/>
            <a:r>
              <a:rPr lang="tr-TR" sz="4400" dirty="0" smtClean="0">
                <a:solidFill>
                  <a:srgbClr val="FF0000"/>
                </a:solidFill>
              </a:rPr>
              <a:t>FİZİKSEL AKTİVİTELER HER YAŞTA SAĞLIK İÇİN YARARLIDIR.</a:t>
            </a:r>
            <a:endParaRPr lang="tr-TR" sz="4400" dirty="0">
              <a:solidFill>
                <a:srgbClr val="FF0000"/>
              </a:solidFill>
            </a:endParaRPr>
          </a:p>
        </p:txBody>
      </p:sp>
      <p:pic>
        <p:nvPicPr>
          <p:cNvPr id="307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327576" y="2276872"/>
            <a:ext cx="355677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aşlık 1"/>
          <p:cNvSpPr txBox="1">
            <a:spLocks/>
          </p:cNvSpPr>
          <p:nvPr/>
        </p:nvSpPr>
        <p:spPr>
          <a:xfrm>
            <a:off x="179512" y="2636912"/>
            <a:ext cx="5220072" cy="407707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tr-TR" sz="4400" dirty="0"/>
          </a:p>
        </p:txBody>
      </p:sp>
      <p:sp>
        <p:nvSpPr>
          <p:cNvPr id="4" name="Dikdörtgen 3"/>
          <p:cNvSpPr/>
          <p:nvPr/>
        </p:nvSpPr>
        <p:spPr>
          <a:xfrm>
            <a:off x="251520" y="1841242"/>
            <a:ext cx="5076056" cy="5016758"/>
          </a:xfrm>
          <a:prstGeom prst="rect">
            <a:avLst/>
          </a:prstGeom>
        </p:spPr>
        <p:txBody>
          <a:bodyPr wrap="square">
            <a:spAutoFit/>
          </a:bodyPr>
          <a:lstStyle/>
          <a:p>
            <a:r>
              <a:rPr lang="tr-TR" sz="3200" dirty="0">
                <a:solidFill>
                  <a:schemeClr val="tx2"/>
                </a:solidFill>
              </a:rPr>
              <a:t>Özellikle çocukluk döneminde;</a:t>
            </a:r>
          </a:p>
          <a:p>
            <a:r>
              <a:rPr lang="tr-TR" sz="3200" dirty="0">
                <a:solidFill>
                  <a:schemeClr val="tx2"/>
                </a:solidFill>
              </a:rPr>
              <a:t>•Büyüme ve gelişme için,</a:t>
            </a:r>
          </a:p>
          <a:p>
            <a:r>
              <a:rPr lang="tr-TR" sz="3200" dirty="0">
                <a:solidFill>
                  <a:schemeClr val="tx2"/>
                </a:solidFill>
              </a:rPr>
              <a:t>•Cesaret ve iyi alışkanlıklar için,</a:t>
            </a:r>
          </a:p>
          <a:p>
            <a:r>
              <a:rPr lang="tr-TR" sz="3200" dirty="0">
                <a:solidFill>
                  <a:schemeClr val="tx2"/>
                </a:solidFill>
              </a:rPr>
              <a:t>•Okul başarısı için,</a:t>
            </a:r>
          </a:p>
          <a:p>
            <a:r>
              <a:rPr lang="tr-TR" sz="3200" dirty="0">
                <a:solidFill>
                  <a:schemeClr val="tx2"/>
                </a:solidFill>
              </a:rPr>
              <a:t>•</a:t>
            </a:r>
            <a:r>
              <a:rPr lang="tr-TR" sz="3200" dirty="0" smtClean="0">
                <a:solidFill>
                  <a:schemeClr val="tx2"/>
                </a:solidFill>
              </a:rPr>
              <a:t>Sigara, uyuşturucu </a:t>
            </a:r>
            <a:r>
              <a:rPr lang="tr-TR" sz="3200" dirty="0">
                <a:solidFill>
                  <a:schemeClr val="tx2"/>
                </a:solidFill>
              </a:rPr>
              <a:t>ve ilaç </a:t>
            </a:r>
            <a:r>
              <a:rPr lang="tr-TR" sz="3200" dirty="0" smtClean="0">
                <a:solidFill>
                  <a:schemeClr val="tx2"/>
                </a:solidFill>
              </a:rPr>
              <a:t>bağımlılıklarından </a:t>
            </a:r>
            <a:r>
              <a:rPr lang="tr-TR" sz="3200" dirty="0">
                <a:solidFill>
                  <a:schemeClr val="tx2"/>
                </a:solidFill>
              </a:rPr>
              <a:t>uzaklaştırmak için</a:t>
            </a:r>
          </a:p>
          <a:p>
            <a:r>
              <a:rPr lang="tr-TR" sz="3200" dirty="0">
                <a:solidFill>
                  <a:schemeClr val="tx2"/>
                </a:solidFill>
              </a:rPr>
              <a:t>önemlidir.</a:t>
            </a:r>
          </a:p>
        </p:txBody>
      </p:sp>
    </p:spTree>
    <p:extLst>
      <p:ext uri="{BB962C8B-B14F-4D97-AF65-F5344CB8AC3E}">
        <p14:creationId xmlns:p14="http://schemas.microsoft.com/office/powerpoint/2010/main" val="11909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Vertic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96752"/>
            <a:ext cx="8229600" cy="1431032"/>
          </a:xfrm>
        </p:spPr>
        <p:txBody>
          <a:bodyPr>
            <a:normAutofit/>
          </a:bodyPr>
          <a:lstStyle/>
          <a:p>
            <a:r>
              <a:rPr lang="tr-TR" sz="4000" b="1" dirty="0" smtClean="0"/>
              <a:t>      Ergenlik </a:t>
            </a:r>
            <a:r>
              <a:rPr lang="tr-TR" sz="4000" b="1" dirty="0"/>
              <a:t>döneminde;</a:t>
            </a:r>
            <a:br>
              <a:rPr lang="tr-TR" sz="4000" b="1" dirty="0"/>
            </a:br>
            <a:r>
              <a:rPr lang="tr-TR" sz="4000" dirty="0"/>
              <a:t>karakter gelişimini olumlu etkiler</a:t>
            </a:r>
            <a:r>
              <a:rPr lang="tr-TR" sz="4000" dirty="0" smtClean="0"/>
              <a:t>, </a:t>
            </a:r>
            <a:endParaRPr lang="tr-TR" sz="4000" dirty="0"/>
          </a:p>
        </p:txBody>
      </p:sp>
      <p:sp>
        <p:nvSpPr>
          <p:cNvPr id="3" name="İçerik Yer Tutucusu 2"/>
          <p:cNvSpPr>
            <a:spLocks noGrp="1"/>
          </p:cNvSpPr>
          <p:nvPr>
            <p:ph idx="1"/>
          </p:nvPr>
        </p:nvSpPr>
        <p:spPr>
          <a:xfrm>
            <a:off x="395536" y="2636912"/>
            <a:ext cx="5544616" cy="2391544"/>
          </a:xfrm>
        </p:spPr>
        <p:txBody>
          <a:bodyPr>
            <a:noAutofit/>
          </a:bodyPr>
          <a:lstStyle/>
          <a:p>
            <a:pPr marL="0" indent="0">
              <a:buNone/>
            </a:pPr>
            <a:r>
              <a:rPr lang="tr-TR" sz="3600" b="1" dirty="0" smtClean="0">
                <a:solidFill>
                  <a:schemeClr val="tx2"/>
                </a:solidFill>
              </a:rPr>
              <a:t>   Yetişkinlik döneminde</a:t>
            </a:r>
            <a:r>
              <a:rPr lang="tr-TR" sz="3600" b="1" dirty="0">
                <a:solidFill>
                  <a:schemeClr val="tx2"/>
                </a:solidFill>
              </a:rPr>
              <a:t>; </a:t>
            </a:r>
            <a:r>
              <a:rPr lang="tr-TR" sz="3600" dirty="0">
                <a:solidFill>
                  <a:schemeClr val="tx2"/>
                </a:solidFill>
              </a:rPr>
              <a:t>fiziksel ve </a:t>
            </a:r>
            <a:r>
              <a:rPr lang="tr-TR" sz="3600" dirty="0" smtClean="0">
                <a:solidFill>
                  <a:schemeClr val="tx2"/>
                </a:solidFill>
              </a:rPr>
              <a:t>zihinsel hastalıklara,</a:t>
            </a:r>
          </a:p>
          <a:p>
            <a:pPr marL="0" indent="0">
              <a:buNone/>
            </a:pPr>
            <a:r>
              <a:rPr lang="tr-TR" sz="3600" b="1" dirty="0" smtClean="0">
                <a:solidFill>
                  <a:schemeClr val="tx2"/>
                </a:solidFill>
              </a:rPr>
              <a:t>    Yaşlılık </a:t>
            </a:r>
            <a:r>
              <a:rPr lang="tr-TR" sz="3600" b="1" dirty="0">
                <a:solidFill>
                  <a:schemeClr val="tx2"/>
                </a:solidFill>
              </a:rPr>
              <a:t>döneminde ise </a:t>
            </a:r>
            <a:r>
              <a:rPr lang="tr-TR" sz="3600" dirty="0">
                <a:solidFill>
                  <a:schemeClr val="tx2"/>
                </a:solidFill>
              </a:rPr>
              <a:t>kronik </a:t>
            </a:r>
            <a:r>
              <a:rPr lang="tr-TR" sz="3600" dirty="0" smtClean="0">
                <a:solidFill>
                  <a:schemeClr val="tx2"/>
                </a:solidFill>
              </a:rPr>
              <a:t>hastalıklara yakalanma </a:t>
            </a:r>
            <a:r>
              <a:rPr lang="tr-TR" sz="3600" dirty="0">
                <a:solidFill>
                  <a:schemeClr val="tx2"/>
                </a:solidFill>
              </a:rPr>
              <a:t>riskini azaltır.</a:t>
            </a:r>
          </a:p>
        </p:txBody>
      </p:sp>
      <p:sp>
        <p:nvSpPr>
          <p:cNvPr id="4" name="Dikdörtgen 3"/>
          <p:cNvSpPr/>
          <p:nvPr/>
        </p:nvSpPr>
        <p:spPr>
          <a:xfrm>
            <a:off x="1835696" y="476672"/>
            <a:ext cx="4572000" cy="584775"/>
          </a:xfrm>
          <a:prstGeom prst="rect">
            <a:avLst/>
          </a:prstGeom>
        </p:spPr>
        <p:txBody>
          <a:bodyPr>
            <a:spAutoFit/>
          </a:bodyPr>
          <a:lstStyle/>
          <a:p>
            <a:r>
              <a:rPr lang="tr-TR" sz="3200" dirty="0" smtClean="0">
                <a:solidFill>
                  <a:srgbClr val="FF0000"/>
                </a:solidFill>
              </a:rPr>
              <a:t>FİZİKSEL AKTİVİTELER</a:t>
            </a:r>
            <a:endParaRPr lang="tr-TR" sz="3200"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696" y="3428999"/>
            <a:ext cx="2340768" cy="326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a:off x="611560" y="155679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467544" y="285293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467544" y="458112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5004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868</Words>
  <Application>Microsoft Office PowerPoint</Application>
  <PresentationFormat>Ekran Gösterisi (4:3)</PresentationFormat>
  <Paragraphs>132</Paragraphs>
  <Slides>34</Slides>
  <Notes>2</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Akış</vt:lpstr>
      <vt:lpstr>HOŞ GELDİNİZ</vt:lpstr>
      <vt:lpstr>FİZİKSEL AKTİVİTE ve SAĞLIKLI YAŞAM </vt:lpstr>
      <vt:lpstr>Giriş</vt:lpstr>
      <vt:lpstr>PowerPoint Sunusu</vt:lpstr>
      <vt:lpstr>FİZİKSEL AKTİVİTE</vt:lpstr>
      <vt:lpstr>SPOR</vt:lpstr>
      <vt:lpstr>NE YAPMALI? Çocuklarımıza küçük yaşlardan itibaren düzenli aktivite alışkanlığı kazandırmak, egzersizi günlük yaşamın bir parçası haline getirmek ve en azından günlük bedensel aktivitelerini arttırmak ileride karşılaşacakları sağlık sorunlarının azalmasında oldukça önemlidir.</vt:lpstr>
      <vt:lpstr>FİZİKSEL AKTİVİTELER HER YAŞTA SAĞLIK İÇİN YARARLIDIR.</vt:lpstr>
      <vt:lpstr>      Ergenlik döneminde; karakter gelişimini olumlu etkiler, </vt:lpstr>
      <vt:lpstr>Fiziksel Aktiviteler;</vt:lpstr>
      <vt:lpstr>FİZİKSEL AKTİVİTENİN YARARLARI</vt:lpstr>
      <vt:lpstr>PowerPoint Sunusu</vt:lpstr>
      <vt:lpstr>PowerPoint Sunusu</vt:lpstr>
      <vt:lpstr>PowerPoint Sunusu</vt:lpstr>
      <vt:lpstr>PowerPoint Sunusu</vt:lpstr>
      <vt:lpstr>PowerPoint Sunusu</vt:lpstr>
      <vt:lpstr>PowerPoint Sunusu</vt:lpstr>
      <vt:lpstr>DÜZENLİ FİZİKSEL AKTİVİTENİN ÖNEMİ </vt:lpstr>
      <vt:lpstr>PowerPoint Sunusu</vt:lpstr>
      <vt:lpstr> RUHSAL VE SOSYAL SAĞLIMIZ ÜZERİNE ETKİLERİ </vt:lpstr>
      <vt:lpstr>GELECEKTEKİ YAŞANTIMIZ ÜZERİNE ETKİLERİ </vt:lpstr>
      <vt:lpstr>"Bir bireyin geleceği için yapabileceği en iyi yatırım düzenli fiziksel aktivite alışkanlığıdır."</vt:lpstr>
      <vt:lpstr>PowerPoint Sunusu</vt:lpstr>
      <vt:lpstr>Çocukluk Döneminde Önemi</vt:lpstr>
      <vt:lpstr>Çocuklar İçin Fiziksel Aktivite Önerileri</vt:lpstr>
      <vt:lpstr>PowerPoint Sunusu</vt:lpstr>
      <vt:lpstr>•Doğru egzersiz saptanmalı, uygun zaman bulunmalı •Ayrıca aileler çocuklarını fiziksel aktivite konusuna bilinçlendirmeli ve sevebileceği spor dallarına yönlendirmelidir.</vt:lpstr>
      <vt:lpstr>•Öğretmenlerin, ailenin ve arkadaşların çocuğa örnek teşkil etmesi çocuk ve gençlerin fiziksel olarak daha aktif olmalarını sağlamaktadır.</vt:lpstr>
      <vt:lpstr>PowerPoint Sunusu</vt:lpstr>
      <vt:lpstr>Fiziksel Aktivite; </vt:lpstr>
      <vt:lpstr>Fiziksel Aktiviteler:</vt:lpstr>
      <vt:lpstr>Egzersiz yapmak için zaman ya da başka koşullar nedeniyle olanak olmadığı düşünüldüğünde, gün içindeki zorunlu hareketler egzersize dönüştürülebilir;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mkal</dc:creator>
  <cp:lastModifiedBy>tuncay-pc</cp:lastModifiedBy>
  <cp:revision>64</cp:revision>
  <dcterms:created xsi:type="dcterms:W3CDTF">2011-12-01T16:57:10Z</dcterms:created>
  <dcterms:modified xsi:type="dcterms:W3CDTF">2017-03-01T18:22:50Z</dcterms:modified>
</cp:coreProperties>
</file>