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54"/>
  </p:notesMasterIdLst>
  <p:handoutMasterIdLst>
    <p:handoutMasterId r:id="rId55"/>
  </p:handoutMasterIdLst>
  <p:sldIdLst>
    <p:sldId id="256" r:id="rId6"/>
    <p:sldId id="299" r:id="rId7"/>
    <p:sldId id="301" r:id="rId8"/>
    <p:sldId id="302" r:id="rId9"/>
    <p:sldId id="303" r:id="rId10"/>
    <p:sldId id="308" r:id="rId11"/>
    <p:sldId id="304" r:id="rId12"/>
    <p:sldId id="305" r:id="rId13"/>
    <p:sldId id="309" r:id="rId14"/>
    <p:sldId id="306" r:id="rId15"/>
    <p:sldId id="311" r:id="rId16"/>
    <p:sldId id="307" r:id="rId17"/>
    <p:sldId id="312" r:id="rId18"/>
    <p:sldId id="313" r:id="rId19"/>
    <p:sldId id="320" r:id="rId20"/>
    <p:sldId id="272" r:id="rId21"/>
    <p:sldId id="284" r:id="rId22"/>
    <p:sldId id="282" r:id="rId23"/>
    <p:sldId id="319" r:id="rId24"/>
    <p:sldId id="292" r:id="rId25"/>
    <p:sldId id="273" r:id="rId26"/>
    <p:sldId id="259" r:id="rId27"/>
    <p:sldId id="318" r:id="rId28"/>
    <p:sldId id="281" r:id="rId29"/>
    <p:sldId id="317" r:id="rId30"/>
    <p:sldId id="270" r:id="rId31"/>
    <p:sldId id="265" r:id="rId32"/>
    <p:sldId id="289" r:id="rId33"/>
    <p:sldId id="285" r:id="rId34"/>
    <p:sldId id="286" r:id="rId35"/>
    <p:sldId id="287" r:id="rId36"/>
    <p:sldId id="288" r:id="rId37"/>
    <p:sldId id="294" r:id="rId38"/>
    <p:sldId id="296" r:id="rId39"/>
    <p:sldId id="275" r:id="rId40"/>
    <p:sldId id="271" r:id="rId41"/>
    <p:sldId id="266" r:id="rId42"/>
    <p:sldId id="277" r:id="rId43"/>
    <p:sldId id="267" r:id="rId44"/>
    <p:sldId id="316" r:id="rId45"/>
    <p:sldId id="315" r:id="rId46"/>
    <p:sldId id="276" r:id="rId47"/>
    <p:sldId id="291" r:id="rId48"/>
    <p:sldId id="278" r:id="rId49"/>
    <p:sldId id="280" r:id="rId50"/>
    <p:sldId id="290" r:id="rId51"/>
    <p:sldId id="314" r:id="rId52"/>
    <p:sldId id="295" r:id="rId5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4" y="78"/>
      </p:cViewPr>
      <p:guideLst>
        <p:guide orient="horz" pos="2160"/>
        <p:guide pos="2880"/>
      </p:guideLst>
    </p:cSldViewPr>
  </p:slideViewPr>
  <p:notesTextViewPr>
    <p:cViewPr>
      <p:scale>
        <a:sx n="100" d="100"/>
        <a:sy n="100" d="100"/>
      </p:scale>
      <p:origin x="0" y="0"/>
    </p:cViewPr>
  </p:notesTextViewPr>
  <p:sorterViewPr>
    <p:cViewPr>
      <p:scale>
        <a:sx n="90" d="100"/>
        <a:sy n="90" d="100"/>
      </p:scale>
      <p:origin x="0" y="358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20E5DD-C207-4E80-BDE6-6AA33CB7468A}" type="doc">
      <dgm:prSet loTypeId="urn:microsoft.com/office/officeart/2011/layout/HexagonRadial#1" loCatId="officeonline" qsTypeId="urn:microsoft.com/office/officeart/2005/8/quickstyle/3d2" qsCatId="3D" csTypeId="urn:microsoft.com/office/officeart/2005/8/colors/accent5_2" csCatId="accent5" phldr="1"/>
      <dgm:spPr/>
      <dgm:t>
        <a:bodyPr/>
        <a:lstStyle/>
        <a:p>
          <a:endParaRPr lang="en-GB"/>
        </a:p>
      </dgm:t>
    </dgm:pt>
    <dgm:pt modelId="{D7DAF6F6-E21E-48F8-A048-6AEB41FD8096}">
      <dgm:prSet phldrT="[Text]" custT="1"/>
      <dgm:spPr>
        <a:xfrm>
          <a:off x="2086903" y="1032449"/>
          <a:ext cx="1312287" cy="1135181"/>
        </a:xfr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r>
            <a:rPr lang="tr-TR" sz="1800" b="1" dirty="0" smtClean="0">
              <a:solidFill>
                <a:sysClr val="window" lastClr="FFFFFF"/>
              </a:solidFill>
              <a:latin typeface="Calibri"/>
              <a:ea typeface="+mn-ea"/>
              <a:cs typeface="+mn-cs"/>
            </a:rPr>
            <a:t>Sürekli Gelişim</a:t>
          </a:r>
          <a:endParaRPr lang="en-GB" sz="1800" b="1" dirty="0">
            <a:solidFill>
              <a:sysClr val="window" lastClr="FFFFFF"/>
            </a:solidFill>
            <a:latin typeface="Calibri"/>
            <a:ea typeface="+mn-ea"/>
            <a:cs typeface="+mn-cs"/>
          </a:endParaRPr>
        </a:p>
        <a:p>
          <a:r>
            <a:rPr lang="tr-TR" sz="1800" dirty="0" smtClean="0">
              <a:solidFill>
                <a:sysClr val="window" lastClr="FFFFFF"/>
              </a:solidFill>
              <a:latin typeface="Calibri"/>
              <a:ea typeface="+mn-ea"/>
              <a:cs typeface="+mn-cs"/>
            </a:rPr>
            <a:t>Sorun Çözme Süreçleri</a:t>
          </a:r>
          <a:endParaRPr lang="en-GB" sz="1800" dirty="0">
            <a:solidFill>
              <a:sysClr val="window" lastClr="FFFFFF"/>
            </a:solidFill>
            <a:latin typeface="Calibri"/>
            <a:ea typeface="+mn-ea"/>
            <a:cs typeface="+mn-cs"/>
          </a:endParaRPr>
        </a:p>
      </dgm:t>
    </dgm:pt>
    <dgm:pt modelId="{8ED907E1-0EE3-4FB1-9D27-B034954547E4}" type="parTrans" cxnId="{07D6F48D-38D3-49C4-9663-212B09AFF9AE}">
      <dgm:prSet/>
      <dgm:spPr/>
      <dgm:t>
        <a:bodyPr/>
        <a:lstStyle/>
        <a:p>
          <a:endParaRPr lang="en-GB"/>
        </a:p>
      </dgm:t>
    </dgm:pt>
    <dgm:pt modelId="{ADD69A95-7619-4F99-AD7B-F7DFD7BBF3C4}" type="sibTrans" cxnId="{07D6F48D-38D3-49C4-9663-212B09AFF9AE}">
      <dgm:prSet/>
      <dgm:spPr/>
      <dgm:t>
        <a:bodyPr/>
        <a:lstStyle/>
        <a:p>
          <a:endParaRPr lang="en-GB"/>
        </a:p>
      </dgm:t>
    </dgm:pt>
    <dgm:pt modelId="{FA9AD911-A9C9-4442-B510-7DBA217570AB}">
      <dgm:prSet phldrT="[Text]" custT="1"/>
      <dgm:spPr>
        <a:xfrm>
          <a:off x="2207784" y="0"/>
          <a:ext cx="1075410" cy="930356"/>
        </a:xfr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r>
            <a:rPr lang="tr-TR" sz="1600" b="1" dirty="0" smtClean="0">
              <a:solidFill>
                <a:sysClr val="window" lastClr="FFFFFF"/>
              </a:solidFill>
              <a:latin typeface="Calibri"/>
              <a:ea typeface="+mn-ea"/>
              <a:cs typeface="+mn-cs"/>
            </a:rPr>
            <a:t>Sorunu tanımlama</a:t>
          </a:r>
          <a:endParaRPr lang="en-GB" sz="1600" b="1" dirty="0">
            <a:solidFill>
              <a:sysClr val="window" lastClr="FFFFFF"/>
            </a:solidFill>
            <a:latin typeface="Calibri"/>
            <a:ea typeface="+mn-ea"/>
            <a:cs typeface="+mn-cs"/>
          </a:endParaRPr>
        </a:p>
        <a:p>
          <a:r>
            <a:rPr lang="tr-TR" sz="1600" b="1" dirty="0" smtClean="0">
              <a:solidFill>
                <a:sysClr val="window" lastClr="FFFFFF"/>
              </a:solidFill>
              <a:latin typeface="Calibri"/>
              <a:ea typeface="+mn-ea"/>
              <a:cs typeface="+mn-cs"/>
            </a:rPr>
            <a:t>Neler oluyor</a:t>
          </a:r>
          <a:r>
            <a:rPr lang="en-GB" sz="1600" b="1" dirty="0" smtClean="0">
              <a:solidFill>
                <a:sysClr val="window" lastClr="FFFFFF"/>
              </a:solidFill>
              <a:latin typeface="Calibri"/>
              <a:ea typeface="+mn-ea"/>
              <a:cs typeface="+mn-cs"/>
            </a:rPr>
            <a:t>?</a:t>
          </a:r>
          <a:endParaRPr lang="en-GB" sz="1600" b="1" dirty="0">
            <a:solidFill>
              <a:sysClr val="window" lastClr="FFFFFF"/>
            </a:solidFill>
            <a:latin typeface="Calibri"/>
            <a:ea typeface="+mn-ea"/>
            <a:cs typeface="+mn-cs"/>
          </a:endParaRPr>
        </a:p>
      </dgm:t>
    </dgm:pt>
    <dgm:pt modelId="{33F9BF04-D25B-4B3A-81A3-E91C7C521F07}" type="parTrans" cxnId="{219FC6EB-95AB-4632-AA58-9E16B5D9C4BF}">
      <dgm:prSet/>
      <dgm:spPr/>
      <dgm:t>
        <a:bodyPr/>
        <a:lstStyle/>
        <a:p>
          <a:endParaRPr lang="tr-TR"/>
        </a:p>
      </dgm:t>
    </dgm:pt>
    <dgm:pt modelId="{B05112C1-C6B3-47CE-AD06-E78C1FC6B539}" type="sibTrans" cxnId="{219FC6EB-95AB-4632-AA58-9E16B5D9C4BF}">
      <dgm:prSet/>
      <dgm:spPr/>
      <dgm:t>
        <a:bodyPr/>
        <a:lstStyle/>
        <a:p>
          <a:endParaRPr lang="tr-TR"/>
        </a:p>
      </dgm:t>
    </dgm:pt>
    <dgm:pt modelId="{954CC4C6-694C-4DBE-8B7E-3978470FDF36}">
      <dgm:prSet phldrT="[Text]" custT="1"/>
      <dgm:spPr>
        <a:xfrm>
          <a:off x="3194060" y="572231"/>
          <a:ext cx="1075410" cy="930356"/>
        </a:xfr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r>
            <a:rPr lang="tr-TR" sz="1600" b="1" dirty="0" smtClean="0">
              <a:solidFill>
                <a:sysClr val="window" lastClr="FFFFFF"/>
              </a:solidFill>
              <a:latin typeface="Calibri"/>
              <a:ea typeface="+mn-ea"/>
              <a:cs typeface="+mn-cs"/>
            </a:rPr>
            <a:t>Veri Toplama</a:t>
          </a:r>
          <a:endParaRPr lang="en-GB" sz="1600" b="1" dirty="0">
            <a:solidFill>
              <a:sysClr val="window" lastClr="FFFFFF"/>
            </a:solidFill>
            <a:latin typeface="Calibri"/>
            <a:ea typeface="+mn-ea"/>
            <a:cs typeface="+mn-cs"/>
          </a:endParaRPr>
        </a:p>
        <a:p>
          <a:r>
            <a:rPr lang="tr-TR" sz="1600" b="1" dirty="0" smtClean="0">
              <a:solidFill>
                <a:sysClr val="window" lastClr="FFFFFF"/>
              </a:solidFill>
              <a:latin typeface="Calibri"/>
              <a:ea typeface="+mn-ea"/>
              <a:cs typeface="+mn-cs"/>
            </a:rPr>
            <a:t>Neyi bilmeliyiz</a:t>
          </a:r>
          <a:r>
            <a:rPr lang="en-GB" sz="1600" b="1" dirty="0" smtClean="0">
              <a:solidFill>
                <a:sysClr val="window" lastClr="FFFFFF"/>
              </a:solidFill>
              <a:latin typeface="Calibri"/>
              <a:ea typeface="+mn-ea"/>
              <a:cs typeface="+mn-cs"/>
            </a:rPr>
            <a:t>?</a:t>
          </a:r>
          <a:endParaRPr lang="en-GB" sz="1600" b="1" dirty="0">
            <a:solidFill>
              <a:sysClr val="window" lastClr="FFFFFF"/>
            </a:solidFill>
            <a:latin typeface="Calibri"/>
            <a:ea typeface="+mn-ea"/>
            <a:cs typeface="+mn-cs"/>
          </a:endParaRPr>
        </a:p>
      </dgm:t>
    </dgm:pt>
    <dgm:pt modelId="{B7871BFA-5978-44DE-9162-CE891DE5F025}" type="parTrans" cxnId="{6A7EBBD8-552B-4A69-B86D-A501C6DC9847}">
      <dgm:prSet/>
      <dgm:spPr/>
      <dgm:t>
        <a:bodyPr/>
        <a:lstStyle/>
        <a:p>
          <a:endParaRPr lang="tr-TR"/>
        </a:p>
      </dgm:t>
    </dgm:pt>
    <dgm:pt modelId="{5FB2A53A-257E-40AB-B642-E0442A9363A4}" type="sibTrans" cxnId="{6A7EBBD8-552B-4A69-B86D-A501C6DC9847}">
      <dgm:prSet/>
      <dgm:spPr/>
      <dgm:t>
        <a:bodyPr/>
        <a:lstStyle/>
        <a:p>
          <a:endParaRPr lang="tr-TR"/>
        </a:p>
      </dgm:t>
    </dgm:pt>
    <dgm:pt modelId="{F01D74C6-6DB8-4F43-88DA-1A1229487A7E}">
      <dgm:prSet phldrT="[Text]" custT="1"/>
      <dgm:spPr>
        <a:xfrm>
          <a:off x="3194060" y="1697172"/>
          <a:ext cx="1075410" cy="930356"/>
        </a:xfr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r>
            <a:rPr lang="tr-TR" sz="1600" b="1" dirty="0" smtClean="0">
              <a:solidFill>
                <a:sysClr val="window" lastClr="FFFFFF"/>
              </a:solidFill>
              <a:latin typeface="Calibri"/>
              <a:ea typeface="+mn-ea"/>
              <a:cs typeface="+mn-cs"/>
            </a:rPr>
            <a:t>Veriyi Analiz Etme</a:t>
          </a:r>
          <a:endParaRPr lang="en-GB" sz="1600" b="1" dirty="0">
            <a:solidFill>
              <a:sysClr val="window" lastClr="FFFFFF"/>
            </a:solidFill>
            <a:latin typeface="Calibri"/>
            <a:ea typeface="+mn-ea"/>
            <a:cs typeface="+mn-cs"/>
          </a:endParaRPr>
        </a:p>
        <a:p>
          <a:r>
            <a:rPr lang="tr-TR" sz="1600" b="1" dirty="0" smtClean="0">
              <a:solidFill>
                <a:sysClr val="window" lastClr="FFFFFF"/>
              </a:solidFill>
              <a:latin typeface="Calibri"/>
              <a:ea typeface="+mn-ea"/>
              <a:cs typeface="+mn-cs"/>
            </a:rPr>
            <a:t>Temel sebepler neler</a:t>
          </a:r>
          <a:r>
            <a:rPr lang="en-GB" sz="1600" b="1" dirty="0" smtClean="0">
              <a:solidFill>
                <a:sysClr val="window" lastClr="FFFFFF"/>
              </a:solidFill>
              <a:latin typeface="Calibri"/>
              <a:ea typeface="+mn-ea"/>
              <a:cs typeface="+mn-cs"/>
            </a:rPr>
            <a:t>?</a:t>
          </a:r>
          <a:endParaRPr lang="en-GB" sz="1600" b="1" dirty="0">
            <a:solidFill>
              <a:sysClr val="window" lastClr="FFFFFF"/>
            </a:solidFill>
            <a:latin typeface="Calibri"/>
            <a:ea typeface="+mn-ea"/>
            <a:cs typeface="+mn-cs"/>
          </a:endParaRPr>
        </a:p>
      </dgm:t>
    </dgm:pt>
    <dgm:pt modelId="{B92BF528-B30D-4236-87F0-4BBE0108E1A7}" type="parTrans" cxnId="{C46F42A1-D0D7-4649-9108-372BDFE4CBBD}">
      <dgm:prSet/>
      <dgm:spPr/>
      <dgm:t>
        <a:bodyPr/>
        <a:lstStyle/>
        <a:p>
          <a:endParaRPr lang="tr-TR"/>
        </a:p>
      </dgm:t>
    </dgm:pt>
    <dgm:pt modelId="{D58A6FA0-5AF5-4080-8828-52EB78816966}" type="sibTrans" cxnId="{C46F42A1-D0D7-4649-9108-372BDFE4CBBD}">
      <dgm:prSet/>
      <dgm:spPr/>
      <dgm:t>
        <a:bodyPr/>
        <a:lstStyle/>
        <a:p>
          <a:endParaRPr lang="tr-TR"/>
        </a:p>
      </dgm:t>
    </dgm:pt>
    <dgm:pt modelId="{586FFB09-3744-4643-8D3F-178DCC0E9687}">
      <dgm:prSet phldrT="[Text]" custT="1"/>
      <dgm:spPr>
        <a:xfrm>
          <a:off x="2207784" y="2270043"/>
          <a:ext cx="1075410" cy="930356"/>
        </a:xfr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r>
            <a:rPr lang="tr-TR" sz="1600" b="1" dirty="0" smtClean="0">
              <a:solidFill>
                <a:sysClr val="window" lastClr="FFFFFF"/>
              </a:solidFill>
              <a:latin typeface="Calibri"/>
              <a:ea typeface="+mn-ea"/>
              <a:cs typeface="+mn-cs"/>
            </a:rPr>
            <a:t>Çözüm Üretme</a:t>
          </a:r>
          <a:endParaRPr lang="en-GB" sz="1600" b="1" dirty="0">
            <a:solidFill>
              <a:sysClr val="window" lastClr="FFFFFF"/>
            </a:solidFill>
            <a:latin typeface="Calibri"/>
            <a:ea typeface="+mn-ea"/>
            <a:cs typeface="+mn-cs"/>
          </a:endParaRPr>
        </a:p>
        <a:p>
          <a:r>
            <a:rPr lang="tr-TR" sz="1600" b="1" dirty="0" smtClean="0">
              <a:solidFill>
                <a:sysClr val="window" lastClr="FFFFFF"/>
              </a:solidFill>
              <a:latin typeface="Calibri"/>
              <a:ea typeface="+mn-ea"/>
              <a:cs typeface="+mn-cs"/>
            </a:rPr>
            <a:t>Doğru çözümü bulma</a:t>
          </a:r>
          <a:endParaRPr lang="en-GB" sz="1600" b="1" dirty="0">
            <a:solidFill>
              <a:sysClr val="window" lastClr="FFFFFF"/>
            </a:solidFill>
            <a:latin typeface="Calibri"/>
            <a:ea typeface="+mn-ea"/>
            <a:cs typeface="+mn-cs"/>
          </a:endParaRPr>
        </a:p>
      </dgm:t>
    </dgm:pt>
    <dgm:pt modelId="{2FD8DD88-38F1-43B1-85DE-68712657B437}" type="parTrans" cxnId="{DC1035B5-58E2-4511-81D7-2597C9C582F2}">
      <dgm:prSet/>
      <dgm:spPr/>
      <dgm:t>
        <a:bodyPr/>
        <a:lstStyle/>
        <a:p>
          <a:endParaRPr lang="tr-TR"/>
        </a:p>
      </dgm:t>
    </dgm:pt>
    <dgm:pt modelId="{7A301EFF-46E8-4219-B017-42DA7754CD39}" type="sibTrans" cxnId="{DC1035B5-58E2-4511-81D7-2597C9C582F2}">
      <dgm:prSet/>
      <dgm:spPr/>
      <dgm:t>
        <a:bodyPr/>
        <a:lstStyle/>
        <a:p>
          <a:endParaRPr lang="tr-TR"/>
        </a:p>
      </dgm:t>
    </dgm:pt>
    <dgm:pt modelId="{A2B6F9C0-7BDD-4ABF-A4DB-1E56CD7F5B1B}">
      <dgm:prSet phldrT="[Text]" custT="1"/>
      <dgm:spPr>
        <a:xfrm>
          <a:off x="1216929" y="1697812"/>
          <a:ext cx="1075410" cy="930356"/>
        </a:xfr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r>
            <a:rPr lang="tr-TR" sz="1600" b="1" dirty="0" smtClean="0">
              <a:solidFill>
                <a:sysClr val="window" lastClr="FFFFFF"/>
              </a:solidFill>
              <a:latin typeface="Calibri"/>
              <a:ea typeface="+mn-ea"/>
              <a:cs typeface="+mn-cs"/>
            </a:rPr>
            <a:t>Uygulama ve Kontrol Etme</a:t>
          </a:r>
          <a:endParaRPr lang="en-GB" sz="1600" b="1" dirty="0">
            <a:solidFill>
              <a:sysClr val="window" lastClr="FFFFFF"/>
            </a:solidFill>
            <a:latin typeface="Calibri"/>
            <a:ea typeface="+mn-ea"/>
            <a:cs typeface="+mn-cs"/>
          </a:endParaRPr>
        </a:p>
        <a:p>
          <a:r>
            <a:rPr lang="tr-TR" sz="1600" b="1" dirty="0" smtClean="0">
              <a:solidFill>
                <a:sysClr val="window" lastClr="FFFFFF"/>
              </a:solidFill>
              <a:latin typeface="Calibri"/>
              <a:ea typeface="+mn-ea"/>
              <a:cs typeface="+mn-cs"/>
            </a:rPr>
            <a:t>Sorunu çözdük mü?</a:t>
          </a:r>
          <a:endParaRPr lang="en-GB" sz="1600" b="1" dirty="0">
            <a:solidFill>
              <a:sysClr val="window" lastClr="FFFFFF"/>
            </a:solidFill>
            <a:latin typeface="Calibri"/>
            <a:ea typeface="+mn-ea"/>
            <a:cs typeface="+mn-cs"/>
          </a:endParaRPr>
        </a:p>
      </dgm:t>
    </dgm:pt>
    <dgm:pt modelId="{00A45DA0-606F-4A70-A0C2-66FA52324734}" type="parTrans" cxnId="{23F7EB58-3ECC-4816-90A9-096CBCF9B1AD}">
      <dgm:prSet/>
      <dgm:spPr/>
      <dgm:t>
        <a:bodyPr/>
        <a:lstStyle/>
        <a:p>
          <a:endParaRPr lang="tr-TR"/>
        </a:p>
      </dgm:t>
    </dgm:pt>
    <dgm:pt modelId="{1BA67BA8-EEF3-47B0-95B8-DDB6BF35DFFC}" type="sibTrans" cxnId="{23F7EB58-3ECC-4816-90A9-096CBCF9B1AD}">
      <dgm:prSet/>
      <dgm:spPr/>
      <dgm:t>
        <a:bodyPr/>
        <a:lstStyle/>
        <a:p>
          <a:endParaRPr lang="tr-TR"/>
        </a:p>
      </dgm:t>
    </dgm:pt>
    <dgm:pt modelId="{FFAF971C-E890-427B-9F44-6EADAB25A44C}">
      <dgm:prSet phldrT="[Text]" custT="1"/>
      <dgm:spPr>
        <a:xfrm>
          <a:off x="1216929" y="570951"/>
          <a:ext cx="1075410" cy="930356"/>
        </a:xfr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r>
            <a:rPr lang="tr-TR" sz="1600" b="1" dirty="0" smtClean="0">
              <a:solidFill>
                <a:sysClr val="window" lastClr="FFFFFF"/>
              </a:solidFill>
              <a:latin typeface="Calibri"/>
              <a:ea typeface="+mn-ea"/>
              <a:cs typeface="+mn-cs"/>
            </a:rPr>
            <a:t>Geliştirmeye Devam Etme</a:t>
          </a:r>
          <a:endParaRPr lang="en-GB" sz="1600" b="1" dirty="0">
            <a:solidFill>
              <a:sysClr val="window" lastClr="FFFFFF"/>
            </a:solidFill>
            <a:latin typeface="Calibri"/>
            <a:ea typeface="+mn-ea"/>
            <a:cs typeface="+mn-cs"/>
          </a:endParaRPr>
        </a:p>
        <a:p>
          <a:r>
            <a:rPr lang="tr-TR" sz="1600" b="1" dirty="0" smtClean="0">
              <a:solidFill>
                <a:sysClr val="window" lastClr="FFFFFF"/>
              </a:solidFill>
              <a:latin typeface="Calibri"/>
              <a:ea typeface="+mn-ea"/>
              <a:cs typeface="+mn-cs"/>
            </a:rPr>
            <a:t>Yaptığımız çalışmayı geliştirebilir miyiz?</a:t>
          </a:r>
          <a:endParaRPr lang="en-GB" sz="1600" b="1" dirty="0">
            <a:solidFill>
              <a:sysClr val="window" lastClr="FFFFFF"/>
            </a:solidFill>
            <a:latin typeface="Calibri"/>
            <a:ea typeface="+mn-ea"/>
            <a:cs typeface="+mn-cs"/>
          </a:endParaRPr>
        </a:p>
      </dgm:t>
    </dgm:pt>
    <dgm:pt modelId="{7D864608-6CD1-4335-9665-02320F20C379}" type="parTrans" cxnId="{81525C4A-C8A4-4810-B44F-BBABE1E3D414}">
      <dgm:prSet/>
      <dgm:spPr/>
      <dgm:t>
        <a:bodyPr/>
        <a:lstStyle/>
        <a:p>
          <a:endParaRPr lang="tr-TR"/>
        </a:p>
      </dgm:t>
    </dgm:pt>
    <dgm:pt modelId="{773711A6-670D-4BBD-9FD7-661F0E08DA9C}" type="sibTrans" cxnId="{81525C4A-C8A4-4810-B44F-BBABE1E3D414}">
      <dgm:prSet/>
      <dgm:spPr/>
      <dgm:t>
        <a:bodyPr/>
        <a:lstStyle/>
        <a:p>
          <a:endParaRPr lang="tr-TR"/>
        </a:p>
      </dgm:t>
    </dgm:pt>
    <dgm:pt modelId="{024DCD79-5B61-4D94-A8B4-A574CC17C925}">
      <dgm:prSet phldrT="[Text]"/>
      <dgm:spPr/>
      <dgm:t>
        <a:bodyPr/>
        <a:lstStyle/>
        <a:p>
          <a:endParaRPr lang="en-GB" dirty="0"/>
        </a:p>
      </dgm:t>
    </dgm:pt>
    <dgm:pt modelId="{AEC02510-1B72-409F-A107-EC09D9B0D7FF}" type="parTrans" cxnId="{7D5E0840-896F-479E-9C89-4768A2C5C545}">
      <dgm:prSet/>
      <dgm:spPr/>
      <dgm:t>
        <a:bodyPr/>
        <a:lstStyle/>
        <a:p>
          <a:endParaRPr lang="tr-TR"/>
        </a:p>
      </dgm:t>
    </dgm:pt>
    <dgm:pt modelId="{DB123DCB-91D1-4D14-8326-351E8D1DA539}" type="sibTrans" cxnId="{7D5E0840-896F-479E-9C89-4768A2C5C545}">
      <dgm:prSet/>
      <dgm:spPr/>
      <dgm:t>
        <a:bodyPr/>
        <a:lstStyle/>
        <a:p>
          <a:endParaRPr lang="tr-TR"/>
        </a:p>
      </dgm:t>
    </dgm:pt>
    <dgm:pt modelId="{09DF2BDD-B246-4DC9-8C7A-4F86E3C9FB64}" type="pres">
      <dgm:prSet presAssocID="{8120E5DD-C207-4E80-BDE6-6AA33CB7468A}" presName="Name0" presStyleCnt="0">
        <dgm:presLayoutVars>
          <dgm:chMax val="1"/>
          <dgm:chPref val="1"/>
          <dgm:dir/>
          <dgm:animOne val="branch"/>
          <dgm:animLvl val="lvl"/>
        </dgm:presLayoutVars>
      </dgm:prSet>
      <dgm:spPr/>
      <dgm:t>
        <a:bodyPr/>
        <a:lstStyle/>
        <a:p>
          <a:endParaRPr lang="en-GB"/>
        </a:p>
      </dgm:t>
    </dgm:pt>
    <dgm:pt modelId="{37FD90A9-6D1E-44CA-AA95-DBE96D450D8C}" type="pres">
      <dgm:prSet presAssocID="{D7DAF6F6-E21E-48F8-A048-6AEB41FD8096}" presName="Parent" presStyleLbl="node0" presStyleIdx="0" presStyleCnt="1">
        <dgm:presLayoutVars>
          <dgm:chMax val="6"/>
          <dgm:chPref val="6"/>
        </dgm:presLayoutVars>
      </dgm:prSet>
      <dgm:spPr>
        <a:prstGeom prst="hexagon">
          <a:avLst>
            <a:gd name="adj" fmla="val 28570"/>
            <a:gd name="vf" fmla="val 115470"/>
          </a:avLst>
        </a:prstGeom>
      </dgm:spPr>
      <dgm:t>
        <a:bodyPr/>
        <a:lstStyle/>
        <a:p>
          <a:endParaRPr lang="en-GB"/>
        </a:p>
      </dgm:t>
    </dgm:pt>
    <dgm:pt modelId="{F2E3D647-BDC3-4F4C-9F64-49C5B147801F}" type="pres">
      <dgm:prSet presAssocID="{FA9AD911-A9C9-4442-B510-7DBA217570AB}" presName="Accent1" presStyleCnt="0"/>
      <dgm:spPr/>
    </dgm:pt>
    <dgm:pt modelId="{A6B24194-204E-4EA8-801E-18F25A50E235}" type="pres">
      <dgm:prSet presAssocID="{FA9AD911-A9C9-4442-B510-7DBA217570AB}" presName="Accent" presStyleLbl="bgShp" presStyleIdx="0" presStyleCnt="6"/>
      <dgm:spPr/>
    </dgm:pt>
    <dgm:pt modelId="{B577936D-9171-4728-BC24-C987E1E9F90F}" type="pres">
      <dgm:prSet presAssocID="{FA9AD911-A9C9-4442-B510-7DBA217570AB}" presName="Child1" presStyleLbl="node1" presStyleIdx="0" presStyleCnt="6">
        <dgm:presLayoutVars>
          <dgm:chMax val="0"/>
          <dgm:chPref val="0"/>
          <dgm:bulletEnabled val="1"/>
        </dgm:presLayoutVars>
      </dgm:prSet>
      <dgm:spPr>
        <a:prstGeom prst="hexagon">
          <a:avLst>
            <a:gd name="adj" fmla="val 28570"/>
            <a:gd name="vf" fmla="val 115470"/>
          </a:avLst>
        </a:prstGeom>
      </dgm:spPr>
      <dgm:t>
        <a:bodyPr/>
        <a:lstStyle/>
        <a:p>
          <a:endParaRPr lang="tr-TR"/>
        </a:p>
      </dgm:t>
    </dgm:pt>
    <dgm:pt modelId="{F6424AB8-1237-4E23-94E6-A05D7D09B5A3}" type="pres">
      <dgm:prSet presAssocID="{954CC4C6-694C-4DBE-8B7E-3978470FDF36}" presName="Accent2" presStyleCnt="0"/>
      <dgm:spPr/>
    </dgm:pt>
    <dgm:pt modelId="{AE83672C-99D2-4EFE-B908-4A92980A7118}" type="pres">
      <dgm:prSet presAssocID="{954CC4C6-694C-4DBE-8B7E-3978470FDF36}" presName="Accent" presStyleLbl="bgShp" presStyleIdx="1" presStyleCnt="6"/>
      <dgm:spPr>
        <a:xfrm>
          <a:off x="2908647" y="489341"/>
          <a:ext cx="495122" cy="426613"/>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endParaRPr lang="tr-TR"/>
        </a:p>
      </dgm:t>
    </dgm:pt>
    <dgm:pt modelId="{3FA430DD-6A32-4CC6-B51B-6A8AAA02E49D}" type="pres">
      <dgm:prSet presAssocID="{954CC4C6-694C-4DBE-8B7E-3978470FDF36}" presName="Child2" presStyleLbl="node1" presStyleIdx="1" presStyleCnt="6">
        <dgm:presLayoutVars>
          <dgm:chMax val="0"/>
          <dgm:chPref val="0"/>
          <dgm:bulletEnabled val="1"/>
        </dgm:presLayoutVars>
      </dgm:prSet>
      <dgm:spPr>
        <a:prstGeom prst="hexagon">
          <a:avLst>
            <a:gd name="adj" fmla="val 28570"/>
            <a:gd name="vf" fmla="val 115470"/>
          </a:avLst>
        </a:prstGeom>
      </dgm:spPr>
      <dgm:t>
        <a:bodyPr/>
        <a:lstStyle/>
        <a:p>
          <a:endParaRPr lang="tr-TR"/>
        </a:p>
      </dgm:t>
    </dgm:pt>
    <dgm:pt modelId="{F73FEB67-FDBD-4860-B772-E64AE7E09C05}" type="pres">
      <dgm:prSet presAssocID="{F01D74C6-6DB8-4F43-88DA-1A1229487A7E}" presName="Accent3" presStyleCnt="0"/>
      <dgm:spPr/>
    </dgm:pt>
    <dgm:pt modelId="{904F0CBA-D25D-4C79-BE30-4E2451DC4C92}" type="pres">
      <dgm:prSet presAssocID="{F01D74C6-6DB8-4F43-88DA-1A1229487A7E}" presName="Accent" presStyleLbl="bgShp" presStyleIdx="2" presStyleCnt="6"/>
      <dgm:spPr>
        <a:xfrm>
          <a:off x="3486493" y="1286880"/>
          <a:ext cx="495122" cy="426613"/>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endParaRPr lang="tr-TR"/>
        </a:p>
      </dgm:t>
    </dgm:pt>
    <dgm:pt modelId="{7136C075-CC4D-426C-82F1-8B02D937E96D}" type="pres">
      <dgm:prSet presAssocID="{F01D74C6-6DB8-4F43-88DA-1A1229487A7E}" presName="Child3" presStyleLbl="node1" presStyleIdx="2" presStyleCnt="6">
        <dgm:presLayoutVars>
          <dgm:chMax val="0"/>
          <dgm:chPref val="0"/>
          <dgm:bulletEnabled val="1"/>
        </dgm:presLayoutVars>
      </dgm:prSet>
      <dgm:spPr>
        <a:prstGeom prst="hexagon">
          <a:avLst>
            <a:gd name="adj" fmla="val 28570"/>
            <a:gd name="vf" fmla="val 115470"/>
          </a:avLst>
        </a:prstGeom>
      </dgm:spPr>
      <dgm:t>
        <a:bodyPr/>
        <a:lstStyle/>
        <a:p>
          <a:endParaRPr lang="tr-TR"/>
        </a:p>
      </dgm:t>
    </dgm:pt>
    <dgm:pt modelId="{0883F19A-3181-4D89-99D8-076257F31F6A}" type="pres">
      <dgm:prSet presAssocID="{586FFB09-3744-4643-8D3F-178DCC0E9687}" presName="Accent4" presStyleCnt="0"/>
      <dgm:spPr/>
    </dgm:pt>
    <dgm:pt modelId="{F7F829AA-C91E-4638-B70F-4612EB905A50}" type="pres">
      <dgm:prSet presAssocID="{586FFB09-3744-4643-8D3F-178DCC0E9687}" presName="Accent" presStyleLbl="bgShp" presStyleIdx="3" presStyleCnt="6"/>
      <dgm:spPr>
        <a:xfrm>
          <a:off x="3085084" y="2187153"/>
          <a:ext cx="495122" cy="426613"/>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endParaRPr lang="tr-TR"/>
        </a:p>
      </dgm:t>
    </dgm:pt>
    <dgm:pt modelId="{283D6150-FCD9-4586-B701-A40219669B7F}" type="pres">
      <dgm:prSet presAssocID="{586FFB09-3744-4643-8D3F-178DCC0E9687}" presName="Child4" presStyleLbl="node1" presStyleIdx="3" presStyleCnt="6">
        <dgm:presLayoutVars>
          <dgm:chMax val="0"/>
          <dgm:chPref val="0"/>
          <dgm:bulletEnabled val="1"/>
        </dgm:presLayoutVars>
      </dgm:prSet>
      <dgm:spPr>
        <a:prstGeom prst="hexagon">
          <a:avLst>
            <a:gd name="adj" fmla="val 28570"/>
            <a:gd name="vf" fmla="val 115470"/>
          </a:avLst>
        </a:prstGeom>
      </dgm:spPr>
      <dgm:t>
        <a:bodyPr/>
        <a:lstStyle/>
        <a:p>
          <a:endParaRPr lang="tr-TR"/>
        </a:p>
      </dgm:t>
    </dgm:pt>
    <dgm:pt modelId="{E08800F6-8412-49BA-B9D4-14CC0B82E974}" type="pres">
      <dgm:prSet presAssocID="{A2B6F9C0-7BDD-4ABF-A4DB-1E56CD7F5B1B}" presName="Accent5" presStyleCnt="0"/>
      <dgm:spPr/>
    </dgm:pt>
    <dgm:pt modelId="{FD65E160-9473-4D0B-AA58-48CC31B17FFC}" type="pres">
      <dgm:prSet presAssocID="{A2B6F9C0-7BDD-4ABF-A4DB-1E56CD7F5B1B}" presName="Accent" presStyleLbl="bgShp" presStyleIdx="4" presStyleCnt="6"/>
      <dgm:spPr>
        <a:xfrm>
          <a:off x="2089345" y="2280605"/>
          <a:ext cx="495122" cy="426613"/>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endParaRPr lang="tr-TR"/>
        </a:p>
      </dgm:t>
    </dgm:pt>
    <dgm:pt modelId="{258EF7E9-02CF-4593-B1B8-51271B8BC919}" type="pres">
      <dgm:prSet presAssocID="{A2B6F9C0-7BDD-4ABF-A4DB-1E56CD7F5B1B}" presName="Child5" presStyleLbl="node1" presStyleIdx="4" presStyleCnt="6">
        <dgm:presLayoutVars>
          <dgm:chMax val="0"/>
          <dgm:chPref val="0"/>
          <dgm:bulletEnabled val="1"/>
        </dgm:presLayoutVars>
      </dgm:prSet>
      <dgm:spPr>
        <a:prstGeom prst="hexagon">
          <a:avLst>
            <a:gd name="adj" fmla="val 28570"/>
            <a:gd name="vf" fmla="val 115470"/>
          </a:avLst>
        </a:prstGeom>
      </dgm:spPr>
      <dgm:t>
        <a:bodyPr/>
        <a:lstStyle/>
        <a:p>
          <a:endParaRPr lang="tr-TR"/>
        </a:p>
      </dgm:t>
    </dgm:pt>
    <dgm:pt modelId="{30FDD90D-788B-47DC-AA1C-FB51916EC5D4}" type="pres">
      <dgm:prSet presAssocID="{FFAF971C-E890-427B-9F44-6EADAB25A44C}" presName="Accent6" presStyleCnt="0"/>
      <dgm:spPr/>
    </dgm:pt>
    <dgm:pt modelId="{EB835669-91D2-48E9-A6A6-74D06E312651}" type="pres">
      <dgm:prSet presAssocID="{FFAF971C-E890-427B-9F44-6EADAB25A44C}" presName="Accent" presStyleLbl="bgShp" presStyleIdx="5" presStyleCnt="6"/>
      <dgm:spPr>
        <a:xfrm>
          <a:off x="1502036" y="1483385"/>
          <a:ext cx="495122" cy="426613"/>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endParaRPr lang="tr-TR"/>
        </a:p>
      </dgm:t>
    </dgm:pt>
    <dgm:pt modelId="{76E255FD-DAFF-44FE-8DD6-A520EA4D3546}" type="pres">
      <dgm:prSet presAssocID="{FFAF971C-E890-427B-9F44-6EADAB25A44C}" presName="Child6" presStyleLbl="node1" presStyleIdx="5" presStyleCnt="6">
        <dgm:presLayoutVars>
          <dgm:chMax val="0"/>
          <dgm:chPref val="0"/>
          <dgm:bulletEnabled val="1"/>
        </dgm:presLayoutVars>
      </dgm:prSet>
      <dgm:spPr>
        <a:prstGeom prst="hexagon">
          <a:avLst>
            <a:gd name="adj" fmla="val 28570"/>
            <a:gd name="vf" fmla="val 115470"/>
          </a:avLst>
        </a:prstGeom>
      </dgm:spPr>
      <dgm:t>
        <a:bodyPr/>
        <a:lstStyle/>
        <a:p>
          <a:endParaRPr lang="tr-TR"/>
        </a:p>
      </dgm:t>
    </dgm:pt>
  </dgm:ptLst>
  <dgm:cxnLst>
    <dgm:cxn modelId="{81525C4A-C8A4-4810-B44F-BBABE1E3D414}" srcId="{D7DAF6F6-E21E-48F8-A048-6AEB41FD8096}" destId="{FFAF971C-E890-427B-9F44-6EADAB25A44C}" srcOrd="5" destOrd="0" parTransId="{7D864608-6CD1-4335-9665-02320F20C379}" sibTransId="{773711A6-670D-4BBD-9FD7-661F0E08DA9C}"/>
    <dgm:cxn modelId="{500684CB-AE55-4FBF-8574-7E274F4802EB}" type="presOf" srcId="{954CC4C6-694C-4DBE-8B7E-3978470FDF36}" destId="{3FA430DD-6A32-4CC6-B51B-6A8AAA02E49D}" srcOrd="0" destOrd="0" presId="urn:microsoft.com/office/officeart/2011/layout/HexagonRadial#1"/>
    <dgm:cxn modelId="{DC1035B5-58E2-4511-81D7-2597C9C582F2}" srcId="{D7DAF6F6-E21E-48F8-A048-6AEB41FD8096}" destId="{586FFB09-3744-4643-8D3F-178DCC0E9687}" srcOrd="3" destOrd="0" parTransId="{2FD8DD88-38F1-43B1-85DE-68712657B437}" sibTransId="{7A301EFF-46E8-4219-B017-42DA7754CD39}"/>
    <dgm:cxn modelId="{6A7EBBD8-552B-4A69-B86D-A501C6DC9847}" srcId="{D7DAF6F6-E21E-48F8-A048-6AEB41FD8096}" destId="{954CC4C6-694C-4DBE-8B7E-3978470FDF36}" srcOrd="1" destOrd="0" parTransId="{B7871BFA-5978-44DE-9162-CE891DE5F025}" sibTransId="{5FB2A53A-257E-40AB-B642-E0442A9363A4}"/>
    <dgm:cxn modelId="{C46F42A1-D0D7-4649-9108-372BDFE4CBBD}" srcId="{D7DAF6F6-E21E-48F8-A048-6AEB41FD8096}" destId="{F01D74C6-6DB8-4F43-88DA-1A1229487A7E}" srcOrd="2" destOrd="0" parTransId="{B92BF528-B30D-4236-87F0-4BBE0108E1A7}" sibTransId="{D58A6FA0-5AF5-4080-8828-52EB78816966}"/>
    <dgm:cxn modelId="{07D6F48D-38D3-49C4-9663-212B09AFF9AE}" srcId="{8120E5DD-C207-4E80-BDE6-6AA33CB7468A}" destId="{D7DAF6F6-E21E-48F8-A048-6AEB41FD8096}" srcOrd="0" destOrd="0" parTransId="{8ED907E1-0EE3-4FB1-9D27-B034954547E4}" sibTransId="{ADD69A95-7619-4F99-AD7B-F7DFD7BBF3C4}"/>
    <dgm:cxn modelId="{23F7EB58-3ECC-4816-90A9-096CBCF9B1AD}" srcId="{D7DAF6F6-E21E-48F8-A048-6AEB41FD8096}" destId="{A2B6F9C0-7BDD-4ABF-A4DB-1E56CD7F5B1B}" srcOrd="4" destOrd="0" parTransId="{00A45DA0-606F-4A70-A0C2-66FA52324734}" sibTransId="{1BA67BA8-EEF3-47B0-95B8-DDB6BF35DFFC}"/>
    <dgm:cxn modelId="{7D5E0840-896F-479E-9C89-4768A2C5C545}" srcId="{8120E5DD-C207-4E80-BDE6-6AA33CB7468A}" destId="{024DCD79-5B61-4D94-A8B4-A574CC17C925}" srcOrd="1" destOrd="0" parTransId="{AEC02510-1B72-409F-A107-EC09D9B0D7FF}" sibTransId="{DB123DCB-91D1-4D14-8326-351E8D1DA539}"/>
    <dgm:cxn modelId="{DAE62598-4C75-4288-9F8A-77E4CC9BF5C8}" type="presOf" srcId="{FFAF971C-E890-427B-9F44-6EADAB25A44C}" destId="{76E255FD-DAFF-44FE-8DD6-A520EA4D3546}" srcOrd="0" destOrd="0" presId="urn:microsoft.com/office/officeart/2011/layout/HexagonRadial#1"/>
    <dgm:cxn modelId="{55C8A2E9-C842-478C-81BC-D2B3D7254CCC}" type="presOf" srcId="{8120E5DD-C207-4E80-BDE6-6AA33CB7468A}" destId="{09DF2BDD-B246-4DC9-8C7A-4F86E3C9FB64}" srcOrd="0" destOrd="0" presId="urn:microsoft.com/office/officeart/2011/layout/HexagonRadial#1"/>
    <dgm:cxn modelId="{D25E58B0-C29C-4E8A-A24E-2E32CF32520E}" type="presOf" srcId="{D7DAF6F6-E21E-48F8-A048-6AEB41FD8096}" destId="{37FD90A9-6D1E-44CA-AA95-DBE96D450D8C}" srcOrd="0" destOrd="0" presId="urn:microsoft.com/office/officeart/2011/layout/HexagonRadial#1"/>
    <dgm:cxn modelId="{B8D1CEDD-1977-4405-8A2B-FA994548DA40}" type="presOf" srcId="{FA9AD911-A9C9-4442-B510-7DBA217570AB}" destId="{B577936D-9171-4728-BC24-C987E1E9F90F}" srcOrd="0" destOrd="0" presId="urn:microsoft.com/office/officeart/2011/layout/HexagonRadial#1"/>
    <dgm:cxn modelId="{3F44B419-BA1B-42EF-891B-A0AC02206391}" type="presOf" srcId="{586FFB09-3744-4643-8D3F-178DCC0E9687}" destId="{283D6150-FCD9-4586-B701-A40219669B7F}" srcOrd="0" destOrd="0" presId="urn:microsoft.com/office/officeart/2011/layout/HexagonRadial#1"/>
    <dgm:cxn modelId="{82291230-F9DF-4F0D-9B5D-AE87BDA415BC}" type="presOf" srcId="{F01D74C6-6DB8-4F43-88DA-1A1229487A7E}" destId="{7136C075-CC4D-426C-82F1-8B02D937E96D}" srcOrd="0" destOrd="0" presId="urn:microsoft.com/office/officeart/2011/layout/HexagonRadial#1"/>
    <dgm:cxn modelId="{219FC6EB-95AB-4632-AA58-9E16B5D9C4BF}" srcId="{D7DAF6F6-E21E-48F8-A048-6AEB41FD8096}" destId="{FA9AD911-A9C9-4442-B510-7DBA217570AB}" srcOrd="0" destOrd="0" parTransId="{33F9BF04-D25B-4B3A-81A3-E91C7C521F07}" sibTransId="{B05112C1-C6B3-47CE-AD06-E78C1FC6B539}"/>
    <dgm:cxn modelId="{6188731D-163B-4404-A752-D477BA8A3098}" type="presOf" srcId="{A2B6F9C0-7BDD-4ABF-A4DB-1E56CD7F5B1B}" destId="{258EF7E9-02CF-4593-B1B8-51271B8BC919}" srcOrd="0" destOrd="0" presId="urn:microsoft.com/office/officeart/2011/layout/HexagonRadial#1"/>
    <dgm:cxn modelId="{E4F020C7-C809-47E7-8AB7-EAFF85A02A34}" type="presParOf" srcId="{09DF2BDD-B246-4DC9-8C7A-4F86E3C9FB64}" destId="{37FD90A9-6D1E-44CA-AA95-DBE96D450D8C}" srcOrd="0" destOrd="0" presId="urn:microsoft.com/office/officeart/2011/layout/HexagonRadial#1"/>
    <dgm:cxn modelId="{7C5885E0-573A-4B9A-9000-E27C8F1B96F0}" type="presParOf" srcId="{09DF2BDD-B246-4DC9-8C7A-4F86E3C9FB64}" destId="{F2E3D647-BDC3-4F4C-9F64-49C5B147801F}" srcOrd="1" destOrd="0" presId="urn:microsoft.com/office/officeart/2011/layout/HexagonRadial#1"/>
    <dgm:cxn modelId="{D343DE03-E24F-4798-A18C-9DD963DB68B3}" type="presParOf" srcId="{F2E3D647-BDC3-4F4C-9F64-49C5B147801F}" destId="{A6B24194-204E-4EA8-801E-18F25A50E235}" srcOrd="0" destOrd="0" presId="urn:microsoft.com/office/officeart/2011/layout/HexagonRadial#1"/>
    <dgm:cxn modelId="{6AB1E05F-0F06-49FF-84FC-7163C0145B49}" type="presParOf" srcId="{09DF2BDD-B246-4DC9-8C7A-4F86E3C9FB64}" destId="{B577936D-9171-4728-BC24-C987E1E9F90F}" srcOrd="2" destOrd="0" presId="urn:microsoft.com/office/officeart/2011/layout/HexagonRadial#1"/>
    <dgm:cxn modelId="{4ACF740C-A568-4DDF-ABA3-EC285E8CFB4D}" type="presParOf" srcId="{09DF2BDD-B246-4DC9-8C7A-4F86E3C9FB64}" destId="{F6424AB8-1237-4E23-94E6-A05D7D09B5A3}" srcOrd="3" destOrd="0" presId="urn:microsoft.com/office/officeart/2011/layout/HexagonRadial#1"/>
    <dgm:cxn modelId="{CAAA37E8-C55D-482A-8271-E9C4258AFE9C}" type="presParOf" srcId="{F6424AB8-1237-4E23-94E6-A05D7D09B5A3}" destId="{AE83672C-99D2-4EFE-B908-4A92980A7118}" srcOrd="0" destOrd="0" presId="urn:microsoft.com/office/officeart/2011/layout/HexagonRadial#1"/>
    <dgm:cxn modelId="{F17DEB7C-CD91-4493-A100-C1CA4DC5678E}" type="presParOf" srcId="{09DF2BDD-B246-4DC9-8C7A-4F86E3C9FB64}" destId="{3FA430DD-6A32-4CC6-B51B-6A8AAA02E49D}" srcOrd="4" destOrd="0" presId="urn:microsoft.com/office/officeart/2011/layout/HexagonRadial#1"/>
    <dgm:cxn modelId="{CB5CE6C1-6F09-432B-BDE5-497D7CBA53AB}" type="presParOf" srcId="{09DF2BDD-B246-4DC9-8C7A-4F86E3C9FB64}" destId="{F73FEB67-FDBD-4860-B772-E64AE7E09C05}" srcOrd="5" destOrd="0" presId="urn:microsoft.com/office/officeart/2011/layout/HexagonRadial#1"/>
    <dgm:cxn modelId="{CA148A14-4A71-430A-8574-813035FB8D17}" type="presParOf" srcId="{F73FEB67-FDBD-4860-B772-E64AE7E09C05}" destId="{904F0CBA-D25D-4C79-BE30-4E2451DC4C92}" srcOrd="0" destOrd="0" presId="urn:microsoft.com/office/officeart/2011/layout/HexagonRadial#1"/>
    <dgm:cxn modelId="{D42152D2-D0D2-4B1E-BCB2-D82D95D9C1D7}" type="presParOf" srcId="{09DF2BDD-B246-4DC9-8C7A-4F86E3C9FB64}" destId="{7136C075-CC4D-426C-82F1-8B02D937E96D}" srcOrd="6" destOrd="0" presId="urn:microsoft.com/office/officeart/2011/layout/HexagonRadial#1"/>
    <dgm:cxn modelId="{60127F34-0F75-435B-A0DD-4D624BB8329B}" type="presParOf" srcId="{09DF2BDD-B246-4DC9-8C7A-4F86E3C9FB64}" destId="{0883F19A-3181-4D89-99D8-076257F31F6A}" srcOrd="7" destOrd="0" presId="urn:microsoft.com/office/officeart/2011/layout/HexagonRadial#1"/>
    <dgm:cxn modelId="{A3B99757-1CFF-481F-9429-5FEBA3657C2B}" type="presParOf" srcId="{0883F19A-3181-4D89-99D8-076257F31F6A}" destId="{F7F829AA-C91E-4638-B70F-4612EB905A50}" srcOrd="0" destOrd="0" presId="urn:microsoft.com/office/officeart/2011/layout/HexagonRadial#1"/>
    <dgm:cxn modelId="{4B42AEC4-57C8-4DF8-A53E-FCAE7349BBB1}" type="presParOf" srcId="{09DF2BDD-B246-4DC9-8C7A-4F86E3C9FB64}" destId="{283D6150-FCD9-4586-B701-A40219669B7F}" srcOrd="8" destOrd="0" presId="urn:microsoft.com/office/officeart/2011/layout/HexagonRadial#1"/>
    <dgm:cxn modelId="{E8932F44-477B-486D-8358-A132AABF5426}" type="presParOf" srcId="{09DF2BDD-B246-4DC9-8C7A-4F86E3C9FB64}" destId="{E08800F6-8412-49BA-B9D4-14CC0B82E974}" srcOrd="9" destOrd="0" presId="urn:microsoft.com/office/officeart/2011/layout/HexagonRadial#1"/>
    <dgm:cxn modelId="{A7313512-8974-45B8-9A37-2D966F777F90}" type="presParOf" srcId="{E08800F6-8412-49BA-B9D4-14CC0B82E974}" destId="{FD65E160-9473-4D0B-AA58-48CC31B17FFC}" srcOrd="0" destOrd="0" presId="urn:microsoft.com/office/officeart/2011/layout/HexagonRadial#1"/>
    <dgm:cxn modelId="{4317AC4F-7683-4217-9308-201E6F94A31D}" type="presParOf" srcId="{09DF2BDD-B246-4DC9-8C7A-4F86E3C9FB64}" destId="{258EF7E9-02CF-4593-B1B8-51271B8BC919}" srcOrd="10" destOrd="0" presId="urn:microsoft.com/office/officeart/2011/layout/HexagonRadial#1"/>
    <dgm:cxn modelId="{8A49A9B7-BB85-4784-8FDB-9EA4EBBCF009}" type="presParOf" srcId="{09DF2BDD-B246-4DC9-8C7A-4F86E3C9FB64}" destId="{30FDD90D-788B-47DC-AA1C-FB51916EC5D4}" srcOrd="11" destOrd="0" presId="urn:microsoft.com/office/officeart/2011/layout/HexagonRadial#1"/>
    <dgm:cxn modelId="{0DE87FBA-A2D5-438E-A08E-1F78DECCE0FA}" type="presParOf" srcId="{30FDD90D-788B-47DC-AA1C-FB51916EC5D4}" destId="{EB835669-91D2-48E9-A6A6-74D06E312651}" srcOrd="0" destOrd="0" presId="urn:microsoft.com/office/officeart/2011/layout/HexagonRadial#1"/>
    <dgm:cxn modelId="{D2049F17-1836-4E7A-AB3F-7103C3FB7DC5}" type="presParOf" srcId="{09DF2BDD-B246-4DC9-8C7A-4F86E3C9FB64}" destId="{76E255FD-DAFF-44FE-8DD6-A520EA4D3546}" srcOrd="12" destOrd="0" presId="urn:microsoft.com/office/officeart/2011/layout/Hexagon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F8EC29-1CAA-4B63-82B3-5B3AC3EFF304}" type="doc">
      <dgm:prSet loTypeId="urn:microsoft.com/office/officeart/2005/8/layout/cycle2" loCatId="cycle" qsTypeId="urn:microsoft.com/office/officeart/2005/8/quickstyle/simple5" qsCatId="simple" csTypeId="urn:microsoft.com/office/officeart/2005/8/colors/accent1_2" csCatId="accent1" phldr="1"/>
      <dgm:spPr/>
      <dgm:t>
        <a:bodyPr/>
        <a:lstStyle/>
        <a:p>
          <a:endParaRPr lang="en-GB"/>
        </a:p>
      </dgm:t>
    </dgm:pt>
    <dgm:pt modelId="{674BD23D-04CC-4695-B91D-2584BC59A9FD}">
      <dgm:prSet phldrT="[Text]"/>
      <dgm:spPr/>
      <dgm:t>
        <a:bodyPr/>
        <a:lstStyle/>
        <a:p>
          <a:r>
            <a:rPr lang="en-GB" b="1" dirty="0" smtClean="0">
              <a:solidFill>
                <a:schemeClr val="tx1"/>
              </a:solidFill>
            </a:rPr>
            <a:t>Plan</a:t>
          </a:r>
          <a:r>
            <a:rPr lang="tr-TR" b="1" dirty="0" smtClean="0">
              <a:solidFill>
                <a:schemeClr val="tx1"/>
              </a:solidFill>
            </a:rPr>
            <a:t>la</a:t>
          </a:r>
          <a:endParaRPr lang="en-GB" b="1" dirty="0">
            <a:solidFill>
              <a:schemeClr val="tx1"/>
            </a:solidFill>
          </a:endParaRPr>
        </a:p>
      </dgm:t>
    </dgm:pt>
    <dgm:pt modelId="{279EC592-DF77-4D47-B453-69F489B7560F}" type="parTrans" cxnId="{55F73FD5-749E-41E7-BBEC-102377976593}">
      <dgm:prSet/>
      <dgm:spPr/>
      <dgm:t>
        <a:bodyPr/>
        <a:lstStyle/>
        <a:p>
          <a:endParaRPr lang="en-GB"/>
        </a:p>
      </dgm:t>
    </dgm:pt>
    <dgm:pt modelId="{7FCB8C80-D215-4E92-B12D-F4A578258832}" type="sibTrans" cxnId="{55F73FD5-749E-41E7-BBEC-102377976593}">
      <dgm:prSet/>
      <dgm:spPr/>
      <dgm:t>
        <a:bodyPr/>
        <a:lstStyle/>
        <a:p>
          <a:endParaRPr lang="en-GB"/>
        </a:p>
      </dgm:t>
    </dgm:pt>
    <dgm:pt modelId="{42A94291-118F-4B1C-A590-A3DE47B2084E}">
      <dgm:prSet phldrT="[Text]"/>
      <dgm:spPr/>
      <dgm:t>
        <a:bodyPr/>
        <a:lstStyle/>
        <a:p>
          <a:r>
            <a:rPr lang="tr-TR" b="1" dirty="0" smtClean="0">
              <a:solidFill>
                <a:schemeClr val="tx1"/>
              </a:solidFill>
            </a:rPr>
            <a:t>Yap </a:t>
          </a:r>
          <a:endParaRPr lang="en-GB" b="1" dirty="0">
            <a:solidFill>
              <a:schemeClr val="tx1"/>
            </a:solidFill>
          </a:endParaRPr>
        </a:p>
      </dgm:t>
    </dgm:pt>
    <dgm:pt modelId="{C20DBA8F-2FBC-4E91-B4C3-B63D8363C3B4}" type="parTrans" cxnId="{5114AA5D-2FAC-4ED3-8FAD-BBA4664A4CA0}">
      <dgm:prSet/>
      <dgm:spPr/>
      <dgm:t>
        <a:bodyPr/>
        <a:lstStyle/>
        <a:p>
          <a:endParaRPr lang="en-GB"/>
        </a:p>
      </dgm:t>
    </dgm:pt>
    <dgm:pt modelId="{CB87B1FD-8AD7-4C7A-ACE3-77DB212D1F64}" type="sibTrans" cxnId="{5114AA5D-2FAC-4ED3-8FAD-BBA4664A4CA0}">
      <dgm:prSet/>
      <dgm:spPr/>
      <dgm:t>
        <a:bodyPr/>
        <a:lstStyle/>
        <a:p>
          <a:endParaRPr lang="en-GB"/>
        </a:p>
      </dgm:t>
    </dgm:pt>
    <dgm:pt modelId="{F81E7398-2A08-4088-A04C-E3251F54A494}">
      <dgm:prSet phldrT="[Text]"/>
      <dgm:spPr/>
      <dgm:t>
        <a:bodyPr/>
        <a:lstStyle/>
        <a:p>
          <a:r>
            <a:rPr lang="tr-TR" b="1" dirty="0" smtClean="0">
              <a:solidFill>
                <a:schemeClr val="tx1"/>
              </a:solidFill>
            </a:rPr>
            <a:t>Kontrol et </a:t>
          </a:r>
          <a:endParaRPr lang="en-GB" b="1" dirty="0">
            <a:solidFill>
              <a:schemeClr val="tx1"/>
            </a:solidFill>
          </a:endParaRPr>
        </a:p>
      </dgm:t>
    </dgm:pt>
    <dgm:pt modelId="{B12872A8-AF51-4EB1-A414-86417FFAC8B6}" type="parTrans" cxnId="{7D71BDAB-F4C1-4321-BB4A-E67EBE2A6BE2}">
      <dgm:prSet/>
      <dgm:spPr/>
      <dgm:t>
        <a:bodyPr/>
        <a:lstStyle/>
        <a:p>
          <a:endParaRPr lang="en-GB"/>
        </a:p>
      </dgm:t>
    </dgm:pt>
    <dgm:pt modelId="{7F982FEF-98FF-4543-8885-FD24EC43BA39}" type="sibTrans" cxnId="{7D71BDAB-F4C1-4321-BB4A-E67EBE2A6BE2}">
      <dgm:prSet/>
      <dgm:spPr/>
      <dgm:t>
        <a:bodyPr/>
        <a:lstStyle/>
        <a:p>
          <a:endParaRPr lang="en-GB"/>
        </a:p>
      </dgm:t>
    </dgm:pt>
    <dgm:pt modelId="{3A7517BA-60C7-4D9C-AD83-3978B42DEE80}">
      <dgm:prSet phldrT="[Text]"/>
      <dgm:spPr/>
      <dgm:t>
        <a:bodyPr/>
        <a:lstStyle/>
        <a:p>
          <a:r>
            <a:rPr lang="tr-TR" b="1" dirty="0" smtClean="0">
              <a:solidFill>
                <a:schemeClr val="tx1"/>
              </a:solidFill>
            </a:rPr>
            <a:t>Eylem </a:t>
          </a:r>
          <a:endParaRPr lang="en-GB" b="1" dirty="0">
            <a:solidFill>
              <a:schemeClr val="tx1"/>
            </a:solidFill>
          </a:endParaRPr>
        </a:p>
      </dgm:t>
    </dgm:pt>
    <dgm:pt modelId="{5113DEC3-D0B0-496D-BE88-22CD0D21636D}" type="parTrans" cxnId="{1ABF184F-76DC-4374-8F7E-2BD57C88F646}">
      <dgm:prSet/>
      <dgm:spPr/>
      <dgm:t>
        <a:bodyPr/>
        <a:lstStyle/>
        <a:p>
          <a:endParaRPr lang="en-GB"/>
        </a:p>
      </dgm:t>
    </dgm:pt>
    <dgm:pt modelId="{43507F61-4597-4761-999D-957813F9A9A2}" type="sibTrans" cxnId="{1ABF184F-76DC-4374-8F7E-2BD57C88F646}">
      <dgm:prSet/>
      <dgm:spPr/>
      <dgm:t>
        <a:bodyPr/>
        <a:lstStyle/>
        <a:p>
          <a:endParaRPr lang="en-GB"/>
        </a:p>
      </dgm:t>
    </dgm:pt>
    <dgm:pt modelId="{E1B32756-EAA0-43BB-AC31-8A900CEED500}" type="pres">
      <dgm:prSet presAssocID="{99F8EC29-1CAA-4B63-82B3-5B3AC3EFF304}" presName="cycle" presStyleCnt="0">
        <dgm:presLayoutVars>
          <dgm:dir/>
          <dgm:resizeHandles val="exact"/>
        </dgm:presLayoutVars>
      </dgm:prSet>
      <dgm:spPr/>
      <dgm:t>
        <a:bodyPr/>
        <a:lstStyle/>
        <a:p>
          <a:endParaRPr lang="en-GB"/>
        </a:p>
      </dgm:t>
    </dgm:pt>
    <dgm:pt modelId="{CF359B4F-68B1-47AD-8E8A-57C4F12E077E}" type="pres">
      <dgm:prSet presAssocID="{674BD23D-04CC-4695-B91D-2584BC59A9FD}" presName="node" presStyleLbl="node1" presStyleIdx="0" presStyleCnt="4">
        <dgm:presLayoutVars>
          <dgm:bulletEnabled val="1"/>
        </dgm:presLayoutVars>
      </dgm:prSet>
      <dgm:spPr/>
      <dgm:t>
        <a:bodyPr/>
        <a:lstStyle/>
        <a:p>
          <a:endParaRPr lang="en-GB"/>
        </a:p>
      </dgm:t>
    </dgm:pt>
    <dgm:pt modelId="{2A4D1B67-B7C7-46AD-82C4-DE8561551100}" type="pres">
      <dgm:prSet presAssocID="{7FCB8C80-D215-4E92-B12D-F4A578258832}" presName="sibTrans" presStyleLbl="sibTrans2D1" presStyleIdx="0" presStyleCnt="4"/>
      <dgm:spPr/>
      <dgm:t>
        <a:bodyPr/>
        <a:lstStyle/>
        <a:p>
          <a:endParaRPr lang="en-GB"/>
        </a:p>
      </dgm:t>
    </dgm:pt>
    <dgm:pt modelId="{83D291D2-C35D-47AB-B6B8-D406D0F6FA35}" type="pres">
      <dgm:prSet presAssocID="{7FCB8C80-D215-4E92-B12D-F4A578258832}" presName="connectorText" presStyleLbl="sibTrans2D1" presStyleIdx="0" presStyleCnt="4"/>
      <dgm:spPr/>
      <dgm:t>
        <a:bodyPr/>
        <a:lstStyle/>
        <a:p>
          <a:endParaRPr lang="en-GB"/>
        </a:p>
      </dgm:t>
    </dgm:pt>
    <dgm:pt modelId="{D417BCC0-42C4-4266-B802-D555F81A31DD}" type="pres">
      <dgm:prSet presAssocID="{42A94291-118F-4B1C-A590-A3DE47B2084E}" presName="node" presStyleLbl="node1" presStyleIdx="1" presStyleCnt="4" custRadScaleRad="151590" custRadScaleInc="9284">
        <dgm:presLayoutVars>
          <dgm:bulletEnabled val="1"/>
        </dgm:presLayoutVars>
      </dgm:prSet>
      <dgm:spPr/>
      <dgm:t>
        <a:bodyPr/>
        <a:lstStyle/>
        <a:p>
          <a:endParaRPr lang="en-GB"/>
        </a:p>
      </dgm:t>
    </dgm:pt>
    <dgm:pt modelId="{710340BA-4EB6-41DC-A7AB-A499132AF0F4}" type="pres">
      <dgm:prSet presAssocID="{CB87B1FD-8AD7-4C7A-ACE3-77DB212D1F64}" presName="sibTrans" presStyleLbl="sibTrans2D1" presStyleIdx="1" presStyleCnt="4" custScaleX="124256" custLinFactNeighborY="28806"/>
      <dgm:spPr/>
      <dgm:t>
        <a:bodyPr/>
        <a:lstStyle/>
        <a:p>
          <a:endParaRPr lang="en-GB"/>
        </a:p>
      </dgm:t>
    </dgm:pt>
    <dgm:pt modelId="{E6859C68-56D9-4E26-9534-F22669EA82D9}" type="pres">
      <dgm:prSet presAssocID="{CB87B1FD-8AD7-4C7A-ACE3-77DB212D1F64}" presName="connectorText" presStyleLbl="sibTrans2D1" presStyleIdx="1" presStyleCnt="4"/>
      <dgm:spPr/>
      <dgm:t>
        <a:bodyPr/>
        <a:lstStyle/>
        <a:p>
          <a:endParaRPr lang="en-GB"/>
        </a:p>
      </dgm:t>
    </dgm:pt>
    <dgm:pt modelId="{A60DAAE9-9C3F-44A9-B4C1-98E7179E1879}" type="pres">
      <dgm:prSet presAssocID="{F81E7398-2A08-4088-A04C-E3251F54A494}" presName="node" presStyleLbl="node1" presStyleIdx="2" presStyleCnt="4" custRadScaleRad="92705" custRadScaleInc="2776">
        <dgm:presLayoutVars>
          <dgm:bulletEnabled val="1"/>
        </dgm:presLayoutVars>
      </dgm:prSet>
      <dgm:spPr/>
      <dgm:t>
        <a:bodyPr/>
        <a:lstStyle/>
        <a:p>
          <a:endParaRPr lang="en-GB"/>
        </a:p>
      </dgm:t>
    </dgm:pt>
    <dgm:pt modelId="{35C7C8CE-A153-41DD-9507-60204DB67987}" type="pres">
      <dgm:prSet presAssocID="{7F982FEF-98FF-4543-8885-FD24EC43BA39}" presName="sibTrans" presStyleLbl="sibTrans2D1" presStyleIdx="2" presStyleCnt="4"/>
      <dgm:spPr/>
      <dgm:t>
        <a:bodyPr/>
        <a:lstStyle/>
        <a:p>
          <a:endParaRPr lang="en-GB"/>
        </a:p>
      </dgm:t>
    </dgm:pt>
    <dgm:pt modelId="{D8713B1B-314D-409F-B16D-72535D1A5169}" type="pres">
      <dgm:prSet presAssocID="{7F982FEF-98FF-4543-8885-FD24EC43BA39}" presName="connectorText" presStyleLbl="sibTrans2D1" presStyleIdx="2" presStyleCnt="4"/>
      <dgm:spPr/>
      <dgm:t>
        <a:bodyPr/>
        <a:lstStyle/>
        <a:p>
          <a:endParaRPr lang="en-GB"/>
        </a:p>
      </dgm:t>
    </dgm:pt>
    <dgm:pt modelId="{840E1619-F04B-4900-9A53-6FD5E6F02C3D}" type="pres">
      <dgm:prSet presAssocID="{3A7517BA-60C7-4D9C-AD83-3978B42DEE80}" presName="node" presStyleLbl="node1" presStyleIdx="3" presStyleCnt="4" custRadScaleRad="171875" custRadScaleInc="-6772">
        <dgm:presLayoutVars>
          <dgm:bulletEnabled val="1"/>
        </dgm:presLayoutVars>
      </dgm:prSet>
      <dgm:spPr/>
      <dgm:t>
        <a:bodyPr/>
        <a:lstStyle/>
        <a:p>
          <a:endParaRPr lang="en-GB"/>
        </a:p>
      </dgm:t>
    </dgm:pt>
    <dgm:pt modelId="{44543376-E34B-4E42-9292-A3E23E6FD0DD}" type="pres">
      <dgm:prSet presAssocID="{43507F61-4597-4761-999D-957813F9A9A2}" presName="sibTrans" presStyleLbl="sibTrans2D1" presStyleIdx="3" presStyleCnt="4" custAng="54699" custLinFactNeighborX="-28827" custLinFactNeighborY="-41899"/>
      <dgm:spPr/>
      <dgm:t>
        <a:bodyPr/>
        <a:lstStyle/>
        <a:p>
          <a:endParaRPr lang="en-GB"/>
        </a:p>
      </dgm:t>
    </dgm:pt>
    <dgm:pt modelId="{72DDD4DE-9C05-45DA-B553-219F5A01D124}" type="pres">
      <dgm:prSet presAssocID="{43507F61-4597-4761-999D-957813F9A9A2}" presName="connectorText" presStyleLbl="sibTrans2D1" presStyleIdx="3" presStyleCnt="4"/>
      <dgm:spPr/>
      <dgm:t>
        <a:bodyPr/>
        <a:lstStyle/>
        <a:p>
          <a:endParaRPr lang="en-GB"/>
        </a:p>
      </dgm:t>
    </dgm:pt>
  </dgm:ptLst>
  <dgm:cxnLst>
    <dgm:cxn modelId="{6CE42821-C064-464C-B79B-13D65673EE0D}" type="presOf" srcId="{99F8EC29-1CAA-4B63-82B3-5B3AC3EFF304}" destId="{E1B32756-EAA0-43BB-AC31-8A900CEED500}" srcOrd="0" destOrd="0" presId="urn:microsoft.com/office/officeart/2005/8/layout/cycle2"/>
    <dgm:cxn modelId="{5114AA5D-2FAC-4ED3-8FAD-BBA4664A4CA0}" srcId="{99F8EC29-1CAA-4B63-82B3-5B3AC3EFF304}" destId="{42A94291-118F-4B1C-A590-A3DE47B2084E}" srcOrd="1" destOrd="0" parTransId="{C20DBA8F-2FBC-4E91-B4C3-B63D8363C3B4}" sibTransId="{CB87B1FD-8AD7-4C7A-ACE3-77DB212D1F64}"/>
    <dgm:cxn modelId="{55F73FD5-749E-41E7-BBEC-102377976593}" srcId="{99F8EC29-1CAA-4B63-82B3-5B3AC3EFF304}" destId="{674BD23D-04CC-4695-B91D-2584BC59A9FD}" srcOrd="0" destOrd="0" parTransId="{279EC592-DF77-4D47-B453-69F489B7560F}" sibTransId="{7FCB8C80-D215-4E92-B12D-F4A578258832}"/>
    <dgm:cxn modelId="{0C514965-EDAC-481F-82D0-D4EA80A91C63}" type="presOf" srcId="{42A94291-118F-4B1C-A590-A3DE47B2084E}" destId="{D417BCC0-42C4-4266-B802-D555F81A31DD}" srcOrd="0" destOrd="0" presId="urn:microsoft.com/office/officeart/2005/8/layout/cycle2"/>
    <dgm:cxn modelId="{A290BC4E-E922-4DE4-B81F-DDAAD30A6E87}" type="presOf" srcId="{674BD23D-04CC-4695-B91D-2584BC59A9FD}" destId="{CF359B4F-68B1-47AD-8E8A-57C4F12E077E}" srcOrd="0" destOrd="0" presId="urn:microsoft.com/office/officeart/2005/8/layout/cycle2"/>
    <dgm:cxn modelId="{5B4FED2A-5374-462D-8A01-0A746105964A}" type="presOf" srcId="{3A7517BA-60C7-4D9C-AD83-3978B42DEE80}" destId="{840E1619-F04B-4900-9A53-6FD5E6F02C3D}" srcOrd="0" destOrd="0" presId="urn:microsoft.com/office/officeart/2005/8/layout/cycle2"/>
    <dgm:cxn modelId="{79948D1D-7238-42FF-928F-B8C8ACCB5471}" type="presOf" srcId="{7FCB8C80-D215-4E92-B12D-F4A578258832}" destId="{2A4D1B67-B7C7-46AD-82C4-DE8561551100}" srcOrd="0" destOrd="0" presId="urn:microsoft.com/office/officeart/2005/8/layout/cycle2"/>
    <dgm:cxn modelId="{C1DC80D0-E5CA-436A-8870-0EAFF33A40C9}" type="presOf" srcId="{CB87B1FD-8AD7-4C7A-ACE3-77DB212D1F64}" destId="{E6859C68-56D9-4E26-9534-F22669EA82D9}" srcOrd="1" destOrd="0" presId="urn:microsoft.com/office/officeart/2005/8/layout/cycle2"/>
    <dgm:cxn modelId="{7D71BDAB-F4C1-4321-BB4A-E67EBE2A6BE2}" srcId="{99F8EC29-1CAA-4B63-82B3-5B3AC3EFF304}" destId="{F81E7398-2A08-4088-A04C-E3251F54A494}" srcOrd="2" destOrd="0" parTransId="{B12872A8-AF51-4EB1-A414-86417FFAC8B6}" sibTransId="{7F982FEF-98FF-4543-8885-FD24EC43BA39}"/>
    <dgm:cxn modelId="{22C36D78-14B1-4A55-B4FE-5F04D846E34D}" type="presOf" srcId="{43507F61-4597-4761-999D-957813F9A9A2}" destId="{72DDD4DE-9C05-45DA-B553-219F5A01D124}" srcOrd="1" destOrd="0" presId="urn:microsoft.com/office/officeart/2005/8/layout/cycle2"/>
    <dgm:cxn modelId="{2FF64573-7250-4FDE-B3A3-C43C09DD3A01}" type="presOf" srcId="{7FCB8C80-D215-4E92-B12D-F4A578258832}" destId="{83D291D2-C35D-47AB-B6B8-D406D0F6FA35}" srcOrd="1" destOrd="0" presId="urn:microsoft.com/office/officeart/2005/8/layout/cycle2"/>
    <dgm:cxn modelId="{1ABF184F-76DC-4374-8F7E-2BD57C88F646}" srcId="{99F8EC29-1CAA-4B63-82B3-5B3AC3EFF304}" destId="{3A7517BA-60C7-4D9C-AD83-3978B42DEE80}" srcOrd="3" destOrd="0" parTransId="{5113DEC3-D0B0-496D-BE88-22CD0D21636D}" sibTransId="{43507F61-4597-4761-999D-957813F9A9A2}"/>
    <dgm:cxn modelId="{525737BE-BB69-40BE-927E-43ADB16EA5A4}" type="presOf" srcId="{CB87B1FD-8AD7-4C7A-ACE3-77DB212D1F64}" destId="{710340BA-4EB6-41DC-A7AB-A499132AF0F4}" srcOrd="0" destOrd="0" presId="urn:microsoft.com/office/officeart/2005/8/layout/cycle2"/>
    <dgm:cxn modelId="{B9DCAF25-D07D-4D5E-A12C-50EBC8EA7263}" type="presOf" srcId="{7F982FEF-98FF-4543-8885-FD24EC43BA39}" destId="{35C7C8CE-A153-41DD-9507-60204DB67987}" srcOrd="0" destOrd="0" presId="urn:microsoft.com/office/officeart/2005/8/layout/cycle2"/>
    <dgm:cxn modelId="{B5F3ECA6-66FA-4D26-A373-C08A159599A4}" type="presOf" srcId="{F81E7398-2A08-4088-A04C-E3251F54A494}" destId="{A60DAAE9-9C3F-44A9-B4C1-98E7179E1879}" srcOrd="0" destOrd="0" presId="urn:microsoft.com/office/officeart/2005/8/layout/cycle2"/>
    <dgm:cxn modelId="{64D2537D-F3BF-4B14-A4B6-4525262A0200}" type="presOf" srcId="{43507F61-4597-4761-999D-957813F9A9A2}" destId="{44543376-E34B-4E42-9292-A3E23E6FD0DD}" srcOrd="0" destOrd="0" presId="urn:microsoft.com/office/officeart/2005/8/layout/cycle2"/>
    <dgm:cxn modelId="{9819E294-6095-4931-A16B-0C5605531257}" type="presOf" srcId="{7F982FEF-98FF-4543-8885-FD24EC43BA39}" destId="{D8713B1B-314D-409F-B16D-72535D1A5169}" srcOrd="1" destOrd="0" presId="urn:microsoft.com/office/officeart/2005/8/layout/cycle2"/>
    <dgm:cxn modelId="{36A4C92A-2714-4D7A-AEE3-203EAE869B9F}" type="presParOf" srcId="{E1B32756-EAA0-43BB-AC31-8A900CEED500}" destId="{CF359B4F-68B1-47AD-8E8A-57C4F12E077E}" srcOrd="0" destOrd="0" presId="urn:microsoft.com/office/officeart/2005/8/layout/cycle2"/>
    <dgm:cxn modelId="{38B44A36-C1A1-478D-BC46-6D53E46049E0}" type="presParOf" srcId="{E1B32756-EAA0-43BB-AC31-8A900CEED500}" destId="{2A4D1B67-B7C7-46AD-82C4-DE8561551100}" srcOrd="1" destOrd="0" presId="urn:microsoft.com/office/officeart/2005/8/layout/cycle2"/>
    <dgm:cxn modelId="{F77560D7-A054-4777-973C-00A429E2920B}" type="presParOf" srcId="{2A4D1B67-B7C7-46AD-82C4-DE8561551100}" destId="{83D291D2-C35D-47AB-B6B8-D406D0F6FA35}" srcOrd="0" destOrd="0" presId="urn:microsoft.com/office/officeart/2005/8/layout/cycle2"/>
    <dgm:cxn modelId="{513049AD-9C59-443F-A485-33D9E60E74B8}" type="presParOf" srcId="{E1B32756-EAA0-43BB-AC31-8A900CEED500}" destId="{D417BCC0-42C4-4266-B802-D555F81A31DD}" srcOrd="2" destOrd="0" presId="urn:microsoft.com/office/officeart/2005/8/layout/cycle2"/>
    <dgm:cxn modelId="{DAEB266D-6438-47A7-823C-A642C014702A}" type="presParOf" srcId="{E1B32756-EAA0-43BB-AC31-8A900CEED500}" destId="{710340BA-4EB6-41DC-A7AB-A499132AF0F4}" srcOrd="3" destOrd="0" presId="urn:microsoft.com/office/officeart/2005/8/layout/cycle2"/>
    <dgm:cxn modelId="{80A36E92-0066-4F4C-9EC4-64075174EB4C}" type="presParOf" srcId="{710340BA-4EB6-41DC-A7AB-A499132AF0F4}" destId="{E6859C68-56D9-4E26-9534-F22669EA82D9}" srcOrd="0" destOrd="0" presId="urn:microsoft.com/office/officeart/2005/8/layout/cycle2"/>
    <dgm:cxn modelId="{25435E38-44F3-49F5-BE82-FFC0ACD63717}" type="presParOf" srcId="{E1B32756-EAA0-43BB-AC31-8A900CEED500}" destId="{A60DAAE9-9C3F-44A9-B4C1-98E7179E1879}" srcOrd="4" destOrd="0" presId="urn:microsoft.com/office/officeart/2005/8/layout/cycle2"/>
    <dgm:cxn modelId="{60982C39-5288-4B86-B7A1-15E85F8058BB}" type="presParOf" srcId="{E1B32756-EAA0-43BB-AC31-8A900CEED500}" destId="{35C7C8CE-A153-41DD-9507-60204DB67987}" srcOrd="5" destOrd="0" presId="urn:microsoft.com/office/officeart/2005/8/layout/cycle2"/>
    <dgm:cxn modelId="{290A61AE-39AE-43C7-BB2A-22F39569B17B}" type="presParOf" srcId="{35C7C8CE-A153-41DD-9507-60204DB67987}" destId="{D8713B1B-314D-409F-B16D-72535D1A5169}" srcOrd="0" destOrd="0" presId="urn:microsoft.com/office/officeart/2005/8/layout/cycle2"/>
    <dgm:cxn modelId="{7756AFEA-831A-49E5-9CEA-5894A38886F8}" type="presParOf" srcId="{E1B32756-EAA0-43BB-AC31-8A900CEED500}" destId="{840E1619-F04B-4900-9A53-6FD5E6F02C3D}" srcOrd="6" destOrd="0" presId="urn:microsoft.com/office/officeart/2005/8/layout/cycle2"/>
    <dgm:cxn modelId="{03282A80-5F05-4D14-88B5-DDC0562CCA7C}" type="presParOf" srcId="{E1B32756-EAA0-43BB-AC31-8A900CEED500}" destId="{44543376-E34B-4E42-9292-A3E23E6FD0DD}" srcOrd="7" destOrd="0" presId="urn:microsoft.com/office/officeart/2005/8/layout/cycle2"/>
    <dgm:cxn modelId="{25ADD929-E17B-4E97-BF33-9CA43BDFFF8B}" type="presParOf" srcId="{44543376-E34B-4E42-9292-A3E23E6FD0DD}" destId="{72DDD4DE-9C05-45DA-B553-219F5A01D124}" srcOrd="0" destOrd="0" presId="urn:microsoft.com/office/officeart/2005/8/layout/cycle2"/>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D90A9-6D1E-44CA-AA95-DBE96D450D8C}">
      <dsp:nvSpPr>
        <dsp:cNvPr id="0" name=""/>
        <dsp:cNvSpPr/>
      </dsp:nvSpPr>
      <dsp:spPr>
        <a:xfrm>
          <a:off x="2873337" y="1710169"/>
          <a:ext cx="2173700" cy="1880338"/>
        </a:xfrm>
        <a:prstGeom prst="hexagon">
          <a:avLst>
            <a:gd name="adj" fmla="val 28570"/>
            <a:gd name="vf" fmla="val 115470"/>
          </a:avLst>
        </a:prstGeo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b="1" kern="1200" dirty="0" smtClean="0">
              <a:solidFill>
                <a:sysClr val="window" lastClr="FFFFFF"/>
              </a:solidFill>
              <a:latin typeface="Calibri"/>
              <a:ea typeface="+mn-ea"/>
              <a:cs typeface="+mn-cs"/>
            </a:rPr>
            <a:t>Sürekli Gelişim</a:t>
          </a:r>
          <a:endParaRPr lang="en-GB" sz="1800" b="1" kern="1200" dirty="0">
            <a:solidFill>
              <a:sysClr val="window" lastClr="FFFFFF"/>
            </a:solidFill>
            <a:latin typeface="Calibri"/>
            <a:ea typeface="+mn-ea"/>
            <a:cs typeface="+mn-cs"/>
          </a:endParaRPr>
        </a:p>
        <a:p>
          <a:pPr lvl="0" algn="ctr" defTabSz="800100">
            <a:lnSpc>
              <a:spcPct val="90000"/>
            </a:lnSpc>
            <a:spcBef>
              <a:spcPct val="0"/>
            </a:spcBef>
            <a:spcAft>
              <a:spcPct val="35000"/>
            </a:spcAft>
          </a:pPr>
          <a:r>
            <a:rPr lang="tr-TR" sz="1800" kern="1200" dirty="0" smtClean="0">
              <a:solidFill>
                <a:sysClr val="window" lastClr="FFFFFF"/>
              </a:solidFill>
              <a:latin typeface="Calibri"/>
              <a:ea typeface="+mn-ea"/>
              <a:cs typeface="+mn-cs"/>
            </a:rPr>
            <a:t>Sorun Çözme Süreçleri</a:t>
          </a:r>
          <a:endParaRPr lang="en-GB" sz="1800" kern="1200" dirty="0">
            <a:solidFill>
              <a:sysClr val="window" lastClr="FFFFFF"/>
            </a:solidFill>
            <a:latin typeface="Calibri"/>
            <a:ea typeface="+mn-ea"/>
            <a:cs typeface="+mn-cs"/>
          </a:endParaRPr>
        </a:p>
      </dsp:txBody>
      <dsp:txXfrm>
        <a:off x="3233550" y="2021767"/>
        <a:ext cx="1453274" cy="1257142"/>
      </dsp:txXfrm>
    </dsp:sp>
    <dsp:sp modelId="{AE83672C-99D2-4EFE-B908-4A92980A7118}">
      <dsp:nvSpPr>
        <dsp:cNvPr id="0" name=""/>
        <dsp:cNvSpPr/>
      </dsp:nvSpPr>
      <dsp:spPr>
        <a:xfrm>
          <a:off x="4234491" y="810554"/>
          <a:ext cx="820130" cy="706651"/>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sp>
    <dsp:sp modelId="{B577936D-9171-4728-BC24-C987E1E9F90F}">
      <dsp:nvSpPr>
        <dsp:cNvPr id="0" name=""/>
        <dsp:cNvSpPr/>
      </dsp:nvSpPr>
      <dsp:spPr>
        <a:xfrm>
          <a:off x="3073566" y="0"/>
          <a:ext cx="1781331" cy="1541061"/>
        </a:xfrm>
        <a:prstGeom prst="hexagon">
          <a:avLst>
            <a:gd name="adj" fmla="val 28570"/>
            <a:gd name="vf" fmla="val 115470"/>
          </a:avLst>
        </a:prstGeo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Sorunu tanımlama</a:t>
          </a:r>
          <a:endParaRPr lang="en-GB" sz="1600" b="1" kern="1200" dirty="0">
            <a:solidFill>
              <a:sysClr val="window" lastClr="FFFFFF"/>
            </a:solidFill>
            <a:latin typeface="Calibri"/>
            <a:ea typeface="+mn-ea"/>
            <a:cs typeface="+mn-cs"/>
          </a:endParaRPr>
        </a:p>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Neler oluyor</a:t>
          </a:r>
          <a:r>
            <a:rPr lang="en-GB" sz="1600" b="1" kern="1200" dirty="0" smtClean="0">
              <a:solidFill>
                <a:sysClr val="window" lastClr="FFFFFF"/>
              </a:solidFill>
              <a:latin typeface="Calibri"/>
              <a:ea typeface="+mn-ea"/>
              <a:cs typeface="+mn-cs"/>
            </a:rPr>
            <a:t>?</a:t>
          </a:r>
          <a:endParaRPr lang="en-GB" sz="1600" b="1" kern="1200" dirty="0">
            <a:solidFill>
              <a:sysClr val="window" lastClr="FFFFFF"/>
            </a:solidFill>
            <a:latin typeface="Calibri"/>
            <a:ea typeface="+mn-ea"/>
            <a:cs typeface="+mn-cs"/>
          </a:endParaRPr>
        </a:p>
      </dsp:txBody>
      <dsp:txXfrm>
        <a:off x="3368771" y="255387"/>
        <a:ext cx="1190921" cy="1030287"/>
      </dsp:txXfrm>
    </dsp:sp>
    <dsp:sp modelId="{904F0CBA-D25D-4C79-BE30-4E2451DC4C92}">
      <dsp:nvSpPr>
        <dsp:cNvPr id="0" name=""/>
        <dsp:cNvSpPr/>
      </dsp:nvSpPr>
      <dsp:spPr>
        <a:xfrm>
          <a:off x="5191647" y="2131615"/>
          <a:ext cx="820130" cy="706651"/>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sp>
    <dsp:sp modelId="{3FA430DD-6A32-4CC6-B51B-6A8AAA02E49D}">
      <dsp:nvSpPr>
        <dsp:cNvPr id="0" name=""/>
        <dsp:cNvSpPr/>
      </dsp:nvSpPr>
      <dsp:spPr>
        <a:xfrm>
          <a:off x="4707254" y="947855"/>
          <a:ext cx="1781331" cy="1541061"/>
        </a:xfrm>
        <a:prstGeom prst="hexagon">
          <a:avLst>
            <a:gd name="adj" fmla="val 28570"/>
            <a:gd name="vf" fmla="val 115470"/>
          </a:avLst>
        </a:prstGeo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Veri Toplama</a:t>
          </a:r>
          <a:endParaRPr lang="en-GB" sz="1600" b="1" kern="1200" dirty="0">
            <a:solidFill>
              <a:sysClr val="window" lastClr="FFFFFF"/>
            </a:solidFill>
            <a:latin typeface="Calibri"/>
            <a:ea typeface="+mn-ea"/>
            <a:cs typeface="+mn-cs"/>
          </a:endParaRPr>
        </a:p>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Neyi bilmeliyiz</a:t>
          </a:r>
          <a:r>
            <a:rPr lang="en-GB" sz="1600" b="1" kern="1200" dirty="0" smtClean="0">
              <a:solidFill>
                <a:sysClr val="window" lastClr="FFFFFF"/>
              </a:solidFill>
              <a:latin typeface="Calibri"/>
              <a:ea typeface="+mn-ea"/>
              <a:cs typeface="+mn-cs"/>
            </a:rPr>
            <a:t>?</a:t>
          </a:r>
          <a:endParaRPr lang="en-GB" sz="1600" b="1" kern="1200" dirty="0">
            <a:solidFill>
              <a:sysClr val="window" lastClr="FFFFFF"/>
            </a:solidFill>
            <a:latin typeface="Calibri"/>
            <a:ea typeface="+mn-ea"/>
            <a:cs typeface="+mn-cs"/>
          </a:endParaRPr>
        </a:p>
      </dsp:txBody>
      <dsp:txXfrm>
        <a:off x="5002459" y="1203242"/>
        <a:ext cx="1190921" cy="1030287"/>
      </dsp:txXfrm>
    </dsp:sp>
    <dsp:sp modelId="{F7F829AA-C91E-4638-B70F-4612EB905A50}">
      <dsp:nvSpPr>
        <dsp:cNvPr id="0" name=""/>
        <dsp:cNvSpPr/>
      </dsp:nvSpPr>
      <dsp:spPr>
        <a:xfrm>
          <a:off x="4526744" y="3622845"/>
          <a:ext cx="820130" cy="706651"/>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sp>
    <dsp:sp modelId="{7136C075-CC4D-426C-82F1-8B02D937E96D}">
      <dsp:nvSpPr>
        <dsp:cNvPr id="0" name=""/>
        <dsp:cNvSpPr/>
      </dsp:nvSpPr>
      <dsp:spPr>
        <a:xfrm>
          <a:off x="4707254" y="2811230"/>
          <a:ext cx="1781331" cy="1541061"/>
        </a:xfrm>
        <a:prstGeom prst="hexagon">
          <a:avLst>
            <a:gd name="adj" fmla="val 28570"/>
            <a:gd name="vf" fmla="val 115470"/>
          </a:avLst>
        </a:prstGeo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Veriyi Analiz Etme</a:t>
          </a:r>
          <a:endParaRPr lang="en-GB" sz="1600" b="1" kern="1200" dirty="0">
            <a:solidFill>
              <a:sysClr val="window" lastClr="FFFFFF"/>
            </a:solidFill>
            <a:latin typeface="Calibri"/>
            <a:ea typeface="+mn-ea"/>
            <a:cs typeface="+mn-cs"/>
          </a:endParaRPr>
        </a:p>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Temel sebepler neler</a:t>
          </a:r>
          <a:r>
            <a:rPr lang="en-GB" sz="1600" b="1" kern="1200" dirty="0" smtClean="0">
              <a:solidFill>
                <a:sysClr val="window" lastClr="FFFFFF"/>
              </a:solidFill>
              <a:latin typeface="Calibri"/>
              <a:ea typeface="+mn-ea"/>
              <a:cs typeface="+mn-cs"/>
            </a:rPr>
            <a:t>?</a:t>
          </a:r>
          <a:endParaRPr lang="en-GB" sz="1600" b="1" kern="1200" dirty="0">
            <a:solidFill>
              <a:sysClr val="window" lastClr="FFFFFF"/>
            </a:solidFill>
            <a:latin typeface="Calibri"/>
            <a:ea typeface="+mn-ea"/>
            <a:cs typeface="+mn-cs"/>
          </a:endParaRPr>
        </a:p>
      </dsp:txBody>
      <dsp:txXfrm>
        <a:off x="5002459" y="3066617"/>
        <a:ext cx="1190921" cy="1030287"/>
      </dsp:txXfrm>
    </dsp:sp>
    <dsp:sp modelId="{FD65E160-9473-4D0B-AA58-48CC31B17FFC}">
      <dsp:nvSpPr>
        <dsp:cNvPr id="0" name=""/>
        <dsp:cNvSpPr/>
      </dsp:nvSpPr>
      <dsp:spPr>
        <a:xfrm>
          <a:off x="2877382" y="3777640"/>
          <a:ext cx="820130" cy="706651"/>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sp>
    <dsp:sp modelId="{283D6150-FCD9-4586-B701-A40219669B7F}">
      <dsp:nvSpPr>
        <dsp:cNvPr id="0" name=""/>
        <dsp:cNvSpPr/>
      </dsp:nvSpPr>
      <dsp:spPr>
        <a:xfrm>
          <a:off x="3073566" y="3760146"/>
          <a:ext cx="1781331" cy="1541061"/>
        </a:xfrm>
        <a:prstGeom prst="hexagon">
          <a:avLst>
            <a:gd name="adj" fmla="val 28570"/>
            <a:gd name="vf" fmla="val 115470"/>
          </a:avLst>
        </a:prstGeo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Çözüm Üretme</a:t>
          </a:r>
          <a:endParaRPr lang="en-GB" sz="1600" b="1" kern="1200" dirty="0">
            <a:solidFill>
              <a:sysClr val="window" lastClr="FFFFFF"/>
            </a:solidFill>
            <a:latin typeface="Calibri"/>
            <a:ea typeface="+mn-ea"/>
            <a:cs typeface="+mn-cs"/>
          </a:endParaRPr>
        </a:p>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Doğru çözümü bulma</a:t>
          </a:r>
          <a:endParaRPr lang="en-GB" sz="1600" b="1" kern="1200" dirty="0">
            <a:solidFill>
              <a:sysClr val="window" lastClr="FFFFFF"/>
            </a:solidFill>
            <a:latin typeface="Calibri"/>
            <a:ea typeface="+mn-ea"/>
            <a:cs typeface="+mn-cs"/>
          </a:endParaRPr>
        </a:p>
      </dsp:txBody>
      <dsp:txXfrm>
        <a:off x="3368771" y="4015533"/>
        <a:ext cx="1190921" cy="1030287"/>
      </dsp:txXfrm>
    </dsp:sp>
    <dsp:sp modelId="{EB835669-91D2-48E9-A6A6-74D06E312651}">
      <dsp:nvSpPr>
        <dsp:cNvPr id="0" name=""/>
        <dsp:cNvSpPr/>
      </dsp:nvSpPr>
      <dsp:spPr>
        <a:xfrm>
          <a:off x="1904551" y="2457109"/>
          <a:ext cx="820130" cy="706651"/>
        </a:xfrm>
        <a:prstGeom prst="hexagon">
          <a:avLst>
            <a:gd name="adj" fmla="val 28900"/>
            <a:gd name="vf" fmla="val 115470"/>
          </a:avLst>
        </a:prstGeom>
        <a:gradFill rotWithShape="0">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sp>
    <dsp:sp modelId="{258EF7E9-02CF-4593-B1B8-51271B8BC919}">
      <dsp:nvSpPr>
        <dsp:cNvPr id="0" name=""/>
        <dsp:cNvSpPr/>
      </dsp:nvSpPr>
      <dsp:spPr>
        <a:xfrm>
          <a:off x="1432293" y="2812290"/>
          <a:ext cx="1781331" cy="1541061"/>
        </a:xfrm>
        <a:prstGeom prst="hexagon">
          <a:avLst>
            <a:gd name="adj" fmla="val 28570"/>
            <a:gd name="vf" fmla="val 115470"/>
          </a:avLst>
        </a:prstGeo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Uygulama ve Kontrol Etme</a:t>
          </a:r>
          <a:endParaRPr lang="en-GB" sz="1600" b="1" kern="1200" dirty="0">
            <a:solidFill>
              <a:sysClr val="window" lastClr="FFFFFF"/>
            </a:solidFill>
            <a:latin typeface="Calibri"/>
            <a:ea typeface="+mn-ea"/>
            <a:cs typeface="+mn-cs"/>
          </a:endParaRPr>
        </a:p>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Sorunu çözdük mü?</a:t>
          </a:r>
          <a:endParaRPr lang="en-GB" sz="1600" b="1" kern="1200" dirty="0">
            <a:solidFill>
              <a:sysClr val="window" lastClr="FFFFFF"/>
            </a:solidFill>
            <a:latin typeface="Calibri"/>
            <a:ea typeface="+mn-ea"/>
            <a:cs typeface="+mn-cs"/>
          </a:endParaRPr>
        </a:p>
      </dsp:txBody>
      <dsp:txXfrm>
        <a:off x="1727498" y="3067677"/>
        <a:ext cx="1190921" cy="1030287"/>
      </dsp:txXfrm>
    </dsp:sp>
    <dsp:sp modelId="{76E255FD-DAFF-44FE-8DD6-A520EA4D3546}">
      <dsp:nvSpPr>
        <dsp:cNvPr id="0" name=""/>
        <dsp:cNvSpPr/>
      </dsp:nvSpPr>
      <dsp:spPr>
        <a:xfrm>
          <a:off x="1432293" y="945735"/>
          <a:ext cx="1781331" cy="1541061"/>
        </a:xfrm>
        <a:prstGeom prst="hexagon">
          <a:avLst>
            <a:gd name="adj" fmla="val 28570"/>
            <a:gd name="vf" fmla="val 115470"/>
          </a:avLst>
        </a:prstGeo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Geliştirmeye Devam Etme</a:t>
          </a:r>
          <a:endParaRPr lang="en-GB" sz="1600" b="1" kern="1200" dirty="0">
            <a:solidFill>
              <a:sysClr val="window" lastClr="FFFFFF"/>
            </a:solidFill>
            <a:latin typeface="Calibri"/>
            <a:ea typeface="+mn-ea"/>
            <a:cs typeface="+mn-cs"/>
          </a:endParaRPr>
        </a:p>
        <a:p>
          <a:pPr lvl="0" algn="ctr" defTabSz="711200">
            <a:lnSpc>
              <a:spcPct val="90000"/>
            </a:lnSpc>
            <a:spcBef>
              <a:spcPct val="0"/>
            </a:spcBef>
            <a:spcAft>
              <a:spcPct val="35000"/>
            </a:spcAft>
          </a:pPr>
          <a:r>
            <a:rPr lang="tr-TR" sz="1600" b="1" kern="1200" dirty="0" smtClean="0">
              <a:solidFill>
                <a:sysClr val="window" lastClr="FFFFFF"/>
              </a:solidFill>
              <a:latin typeface="Calibri"/>
              <a:ea typeface="+mn-ea"/>
              <a:cs typeface="+mn-cs"/>
            </a:rPr>
            <a:t>Yaptığımız çalışmayı geliştirebilir miyiz?</a:t>
          </a:r>
          <a:endParaRPr lang="en-GB" sz="1600" b="1" kern="1200" dirty="0">
            <a:solidFill>
              <a:sysClr val="window" lastClr="FFFFFF"/>
            </a:solidFill>
            <a:latin typeface="Calibri"/>
            <a:ea typeface="+mn-ea"/>
            <a:cs typeface="+mn-cs"/>
          </a:endParaRPr>
        </a:p>
      </dsp:txBody>
      <dsp:txXfrm>
        <a:off x="1727498" y="1201122"/>
        <a:ext cx="1190921" cy="10302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359B4F-68B1-47AD-8E8A-57C4F12E077E}">
      <dsp:nvSpPr>
        <dsp:cNvPr id="0" name=""/>
        <dsp:cNvSpPr/>
      </dsp:nvSpPr>
      <dsp:spPr>
        <a:xfrm>
          <a:off x="3390490" y="1712"/>
          <a:ext cx="1448618" cy="144861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GB" sz="2400" b="1" kern="1200" dirty="0" smtClean="0">
              <a:solidFill>
                <a:schemeClr val="tx1"/>
              </a:solidFill>
            </a:rPr>
            <a:t>Plan</a:t>
          </a:r>
          <a:r>
            <a:rPr lang="tr-TR" sz="2400" b="1" kern="1200" dirty="0" smtClean="0">
              <a:solidFill>
                <a:schemeClr val="tx1"/>
              </a:solidFill>
            </a:rPr>
            <a:t>la</a:t>
          </a:r>
          <a:endParaRPr lang="en-GB" sz="2400" b="1" kern="1200" dirty="0">
            <a:solidFill>
              <a:schemeClr val="tx1"/>
            </a:solidFill>
          </a:endParaRPr>
        </a:p>
      </dsp:txBody>
      <dsp:txXfrm>
        <a:off x="3602635" y="213857"/>
        <a:ext cx="1024328" cy="1024328"/>
      </dsp:txXfrm>
    </dsp:sp>
    <dsp:sp modelId="{2A4D1B67-B7C7-46AD-82C4-DE8561551100}">
      <dsp:nvSpPr>
        <dsp:cNvPr id="0" name=""/>
        <dsp:cNvSpPr/>
      </dsp:nvSpPr>
      <dsp:spPr>
        <a:xfrm rot="2177787">
          <a:off x="4879160" y="1322177"/>
          <a:ext cx="760280" cy="488908"/>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kern="1200"/>
        </a:p>
      </dsp:txBody>
      <dsp:txXfrm>
        <a:off x="4893390" y="1376547"/>
        <a:ext cx="613608" cy="293344"/>
      </dsp:txXfrm>
    </dsp:sp>
    <dsp:sp modelId="{D417BCC0-42C4-4266-B802-D555F81A31DD}">
      <dsp:nvSpPr>
        <dsp:cNvPr id="0" name=""/>
        <dsp:cNvSpPr/>
      </dsp:nvSpPr>
      <dsp:spPr>
        <a:xfrm>
          <a:off x="5714177" y="1708407"/>
          <a:ext cx="1448618" cy="144861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solidFill>
                <a:schemeClr val="tx1"/>
              </a:solidFill>
            </a:rPr>
            <a:t>Yap </a:t>
          </a:r>
          <a:endParaRPr lang="en-GB" sz="2400" b="1" kern="1200" dirty="0">
            <a:solidFill>
              <a:schemeClr val="tx1"/>
            </a:solidFill>
          </a:endParaRPr>
        </a:p>
      </dsp:txBody>
      <dsp:txXfrm>
        <a:off x="5926322" y="1920552"/>
        <a:ext cx="1024328" cy="1024328"/>
      </dsp:txXfrm>
    </dsp:sp>
    <dsp:sp modelId="{710340BA-4EB6-41DC-A7AB-A499132AF0F4}">
      <dsp:nvSpPr>
        <dsp:cNvPr id="0" name=""/>
        <dsp:cNvSpPr/>
      </dsp:nvSpPr>
      <dsp:spPr>
        <a:xfrm rot="9116904">
          <a:off x="4875675" y="2947877"/>
          <a:ext cx="803161" cy="488908"/>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kern="1200"/>
        </a:p>
      </dsp:txBody>
      <dsp:txXfrm rot="10800000">
        <a:off x="5013732" y="3011172"/>
        <a:ext cx="656489" cy="293344"/>
      </dsp:txXfrm>
    </dsp:sp>
    <dsp:sp modelId="{A60DAAE9-9C3F-44A9-B4C1-98E7179E1879}">
      <dsp:nvSpPr>
        <dsp:cNvPr id="0" name=""/>
        <dsp:cNvSpPr/>
      </dsp:nvSpPr>
      <dsp:spPr>
        <a:xfrm>
          <a:off x="3359427" y="2963172"/>
          <a:ext cx="1448618" cy="144861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solidFill>
                <a:schemeClr val="tx1"/>
              </a:solidFill>
            </a:rPr>
            <a:t>Kontrol et </a:t>
          </a:r>
          <a:endParaRPr lang="en-GB" sz="2400" b="1" kern="1200" dirty="0">
            <a:solidFill>
              <a:schemeClr val="tx1"/>
            </a:solidFill>
          </a:endParaRPr>
        </a:p>
      </dsp:txBody>
      <dsp:txXfrm>
        <a:off x="3571572" y="3175317"/>
        <a:ext cx="1024328" cy="1024328"/>
      </dsp:txXfrm>
    </dsp:sp>
    <dsp:sp modelId="{35C7C8CE-A153-41DD-9507-60204DB67987}">
      <dsp:nvSpPr>
        <dsp:cNvPr id="0" name=""/>
        <dsp:cNvSpPr/>
      </dsp:nvSpPr>
      <dsp:spPr>
        <a:xfrm rot="12373416">
          <a:off x="2413730" y="2810654"/>
          <a:ext cx="772381" cy="488908"/>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kern="1200"/>
        </a:p>
      </dsp:txBody>
      <dsp:txXfrm rot="10800000">
        <a:off x="2552854" y="2940841"/>
        <a:ext cx="625709" cy="293344"/>
      </dsp:txXfrm>
    </dsp:sp>
    <dsp:sp modelId="{840E1619-F04B-4900-9A53-6FD5E6F02C3D}">
      <dsp:nvSpPr>
        <dsp:cNvPr id="0" name=""/>
        <dsp:cNvSpPr/>
      </dsp:nvSpPr>
      <dsp:spPr>
        <a:xfrm>
          <a:off x="752576" y="1679107"/>
          <a:ext cx="1448618" cy="144861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solidFill>
                <a:schemeClr val="tx1"/>
              </a:solidFill>
            </a:rPr>
            <a:t>Eylem </a:t>
          </a:r>
          <a:endParaRPr lang="en-GB" sz="2400" b="1" kern="1200" dirty="0">
            <a:solidFill>
              <a:schemeClr val="tx1"/>
            </a:solidFill>
          </a:endParaRPr>
        </a:p>
      </dsp:txBody>
      <dsp:txXfrm>
        <a:off x="964721" y="1891252"/>
        <a:ext cx="1024328" cy="1024328"/>
      </dsp:txXfrm>
    </dsp:sp>
    <dsp:sp modelId="{44543376-E34B-4E42-9292-A3E23E6FD0DD}">
      <dsp:nvSpPr>
        <dsp:cNvPr id="0" name=""/>
        <dsp:cNvSpPr/>
      </dsp:nvSpPr>
      <dsp:spPr>
        <a:xfrm rot="19707612">
          <a:off x="2073804" y="1128918"/>
          <a:ext cx="889043" cy="488908"/>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kern="1200"/>
        </a:p>
      </dsp:txBody>
      <dsp:txXfrm>
        <a:off x="2084637" y="1265061"/>
        <a:ext cx="742371" cy="293344"/>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1">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4BD17A-80A3-4F70-A09D-182CDF11D406}" type="datetimeFigureOut">
              <a:rPr lang="tr-TR" smtClean="0"/>
              <a:t>10.04.2017</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39EFC-9DBE-4C08-99B2-E6ADCBE201AC}" type="slidenum">
              <a:rPr lang="tr-TR" smtClean="0"/>
              <a:t>‹#›</a:t>
            </a:fld>
            <a:endParaRPr lang="tr-TR"/>
          </a:p>
        </p:txBody>
      </p:sp>
    </p:spTree>
    <p:extLst>
      <p:ext uri="{BB962C8B-B14F-4D97-AF65-F5344CB8AC3E}">
        <p14:creationId xmlns:p14="http://schemas.microsoft.com/office/powerpoint/2010/main" val="140316649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CFD5C4-F3E6-4E88-A91F-9EDEB4E26C9C}" type="datetimeFigureOut">
              <a:rPr lang="tr-TR" smtClean="0"/>
              <a:pPr/>
              <a:t>10.04.2017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C7D488-71D4-4242-9451-1A3CC9813E36}" type="slidenum">
              <a:rPr lang="tr-TR" smtClean="0"/>
              <a:pPr/>
              <a:t>‹#›</a:t>
            </a:fld>
            <a:endParaRPr lang="tr-TR"/>
          </a:p>
        </p:txBody>
      </p:sp>
    </p:spTree>
    <p:extLst>
      <p:ext uri="{BB962C8B-B14F-4D97-AF65-F5344CB8AC3E}">
        <p14:creationId xmlns:p14="http://schemas.microsoft.com/office/powerpoint/2010/main" val="25402597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0174D64-D993-40F6-A8AB-7DE5CAC1B28E}" type="slidenum">
              <a:rPr lang="en-GB" smtClean="0">
                <a:solidFill>
                  <a:prstClr val="black"/>
                </a:solidFill>
              </a:rPr>
              <a:pPr/>
              <a:t>3</a:t>
            </a:fld>
            <a:endParaRPr lang="en-GB">
              <a:solidFill>
                <a:prstClr val="black"/>
              </a:solidFill>
            </a:endParaRPr>
          </a:p>
        </p:txBody>
      </p:sp>
      <p:sp>
        <p:nvSpPr>
          <p:cNvPr id="5" name="Üstbilgi Yer Tutucusu 4"/>
          <p:cNvSpPr>
            <a:spLocks noGrp="1"/>
          </p:cNvSpPr>
          <p:nvPr>
            <p:ph type="hdr" sz="quarter" idx="11"/>
          </p:nvPr>
        </p:nvSpPr>
        <p:spPr/>
        <p:txBody>
          <a:bodyPr/>
          <a:lstStyle/>
          <a:p>
            <a:endParaRPr lang="tr-TR"/>
          </a:p>
        </p:txBody>
      </p:sp>
    </p:spTree>
    <p:extLst>
      <p:ext uri="{BB962C8B-B14F-4D97-AF65-F5344CB8AC3E}">
        <p14:creationId xmlns:p14="http://schemas.microsoft.com/office/powerpoint/2010/main" val="1810510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bilgi Yer Tutucusu 3"/>
          <p:cNvSpPr>
            <a:spLocks noGrp="1"/>
          </p:cNvSpPr>
          <p:nvPr>
            <p:ph type="hdr" sz="quarter" idx="10"/>
          </p:nvPr>
        </p:nvSpPr>
        <p:spPr/>
        <p:txBody>
          <a:bodyPr/>
          <a:lstStyle/>
          <a:p>
            <a:endParaRPr lang="tr-TR"/>
          </a:p>
        </p:txBody>
      </p:sp>
      <p:sp>
        <p:nvSpPr>
          <p:cNvPr id="5" name="Slayt Numarası Yer Tutucusu 4"/>
          <p:cNvSpPr>
            <a:spLocks noGrp="1"/>
          </p:cNvSpPr>
          <p:nvPr>
            <p:ph type="sldNum" sz="quarter" idx="11"/>
          </p:nvPr>
        </p:nvSpPr>
        <p:spPr/>
        <p:txBody>
          <a:bodyPr/>
          <a:lstStyle/>
          <a:p>
            <a:fld id="{C4C7D488-71D4-4242-9451-1A3CC9813E36}" type="slidenum">
              <a:rPr lang="tr-TR" smtClean="0"/>
              <a:pPr/>
              <a:t>6</a:t>
            </a:fld>
            <a:endParaRPr lang="tr-TR"/>
          </a:p>
        </p:txBody>
      </p:sp>
    </p:spTree>
    <p:extLst>
      <p:ext uri="{BB962C8B-B14F-4D97-AF65-F5344CB8AC3E}">
        <p14:creationId xmlns:p14="http://schemas.microsoft.com/office/powerpoint/2010/main" val="2441574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0174D64-D993-40F6-A8AB-7DE5CAC1B28E}" type="slidenum">
              <a:rPr lang="en-GB" smtClean="0">
                <a:solidFill>
                  <a:prstClr val="black"/>
                </a:solidFill>
              </a:rPr>
              <a:pPr/>
              <a:t>27</a:t>
            </a:fld>
            <a:endParaRPr lang="en-GB">
              <a:solidFill>
                <a:prstClr val="black"/>
              </a:solidFill>
            </a:endParaRPr>
          </a:p>
        </p:txBody>
      </p:sp>
      <p:sp>
        <p:nvSpPr>
          <p:cNvPr id="5" name="Üstbilgi Yer Tutucusu 4"/>
          <p:cNvSpPr>
            <a:spLocks noGrp="1"/>
          </p:cNvSpPr>
          <p:nvPr>
            <p:ph type="hdr" sz="quarter" idx="11"/>
          </p:nvPr>
        </p:nvSpPr>
        <p:spPr/>
        <p:txBody>
          <a:bodyPr/>
          <a:lstStyle/>
          <a:p>
            <a:endParaRPr lang="tr-TR"/>
          </a:p>
        </p:txBody>
      </p:sp>
    </p:spTree>
    <p:extLst>
      <p:ext uri="{BB962C8B-B14F-4D97-AF65-F5344CB8AC3E}">
        <p14:creationId xmlns:p14="http://schemas.microsoft.com/office/powerpoint/2010/main" val="2209745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4C7D488-71D4-4242-9451-1A3CC9813E36}" type="slidenum">
              <a:rPr lang="tr-TR" smtClean="0"/>
              <a:pPr/>
              <a:t>46</a:t>
            </a:fld>
            <a:endParaRPr lang="tr-TR"/>
          </a:p>
        </p:txBody>
      </p:sp>
      <p:sp>
        <p:nvSpPr>
          <p:cNvPr id="5" name="Üstbilgi Yer Tutucusu 4"/>
          <p:cNvSpPr>
            <a:spLocks noGrp="1"/>
          </p:cNvSpPr>
          <p:nvPr>
            <p:ph type="hdr" sz="quarter" idx="11"/>
          </p:nvPr>
        </p:nvSpPr>
        <p:spPr/>
        <p:txBody>
          <a:bodyPr/>
          <a:lstStyle/>
          <a:p>
            <a:endParaRPr lang="tr-TR"/>
          </a:p>
        </p:txBody>
      </p:sp>
    </p:spTree>
    <p:extLst>
      <p:ext uri="{BB962C8B-B14F-4D97-AF65-F5344CB8AC3E}">
        <p14:creationId xmlns:p14="http://schemas.microsoft.com/office/powerpoint/2010/main" val="109735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4C7D488-71D4-4242-9451-1A3CC9813E36}" type="slidenum">
              <a:rPr lang="tr-TR" smtClean="0"/>
              <a:pPr/>
              <a:t>47</a:t>
            </a:fld>
            <a:endParaRPr lang="tr-TR"/>
          </a:p>
        </p:txBody>
      </p:sp>
      <p:sp>
        <p:nvSpPr>
          <p:cNvPr id="5" name="Üstbilgi Yer Tutucusu 4"/>
          <p:cNvSpPr>
            <a:spLocks noGrp="1"/>
          </p:cNvSpPr>
          <p:nvPr>
            <p:ph type="hdr" sz="quarter" idx="11"/>
          </p:nvPr>
        </p:nvSpPr>
        <p:spPr/>
        <p:txBody>
          <a:bodyPr/>
          <a:lstStyle/>
          <a:p>
            <a:endParaRPr lang="tr-TR"/>
          </a:p>
        </p:txBody>
      </p:sp>
    </p:spTree>
    <p:extLst>
      <p:ext uri="{BB962C8B-B14F-4D97-AF65-F5344CB8AC3E}">
        <p14:creationId xmlns:p14="http://schemas.microsoft.com/office/powerpoint/2010/main" val="3453941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6"/>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A576336-EF22-456D-9BAA-311AD5E824D2}"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3AD5534-FCAF-4508-BBD0-C992DC054A95}"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9"/>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4637FE4-91EE-4E2E-9CFA-7A8DF6E62BAC}"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6"/>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0986BD5-315B-4DF8-9C47-D48A323BD8F0}"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A907F6A-39E6-4D92-B87D-89AE0B6C1374}"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AE0F738-991F-4A2F-895F-6E492B800C38}"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B2B21A3-141B-443C-8425-27F298DF2D5E}" type="datetime1">
              <a:rPr lang="tr-TR" smtClean="0"/>
              <a:t>10.04.2017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A91C7F6-C27D-4755-932B-A620FFD4AADF}" type="datetime1">
              <a:rPr lang="tr-TR" smtClean="0"/>
              <a:t>10.04.2017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97D7F44-CF3D-42AE-A69C-AF991798BB34}" type="datetime1">
              <a:rPr lang="tr-TR" smtClean="0"/>
              <a:t>10.04.2017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F6CE3-126B-44E4-B971-C231BBC7D522}" type="datetime1">
              <a:rPr lang="tr-TR" smtClean="0"/>
              <a:t>10.04.2017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AE1A53-843C-4FC2-B74B-1E8065BFB30D}" type="datetime1">
              <a:rPr lang="tr-TR" smtClean="0"/>
              <a:t>10.04.2017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Asıl başlık stili için tıklatın</a:t>
            </a:r>
            <a:endParaRPr lang="tr-TR" dirty="0"/>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C235CB9-5E7C-40BB-8936-E8B01048ACD5}"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1"/>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E189EE-A004-41BC-9158-4B1D53E5C73D}" type="datetime1">
              <a:rPr lang="tr-TR" smtClean="0"/>
              <a:t>10.04.2017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2023452-9BE3-4D68-A76F-E5BB32514EAF}"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9"/>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5FC9C06-094B-4631-80B4-79A3FEFB3514}"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6C32B6-9A5A-4CA7-8198-52833C6F4E12}"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EC932B0-C333-4C7C-90B1-CE6DD7F4856C}"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72493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8864E2-01F2-4F54-BCBE-633E098C1439}"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396883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852F2C-D67C-4F9E-999C-9E5CF019D2DF}"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703476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EA2D04-4520-4A48-8231-66FEE94C502D}" type="datetime1">
              <a:rPr lang="tr-TR" smtClean="0">
                <a:solidFill>
                  <a:prstClr val="black">
                    <a:tint val="75000"/>
                  </a:prstClr>
                </a:solidFill>
              </a:rPr>
              <a:t>10.04.2017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413256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70B8914-553A-4670-A818-9AB3CB47FFA8}" type="datetime1">
              <a:rPr lang="tr-TR" smtClean="0">
                <a:solidFill>
                  <a:prstClr val="black">
                    <a:tint val="75000"/>
                  </a:prstClr>
                </a:solidFill>
              </a:rPr>
              <a:t>10.04.2017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715359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6F1526-7874-4BB3-8D95-44601EC88ADF}" type="datetime1">
              <a:rPr lang="tr-TR" smtClean="0">
                <a:solidFill>
                  <a:prstClr val="black">
                    <a:tint val="75000"/>
                  </a:prstClr>
                </a:solidFill>
              </a:rPr>
              <a:t>10.04.2017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152176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CB30B-26E4-490D-9CD1-764CE3E3693B}" type="datetime1">
              <a:rPr lang="tr-TR" smtClean="0">
                <a:solidFill>
                  <a:prstClr val="black">
                    <a:tint val="75000"/>
                  </a:prstClr>
                </a:solidFill>
              </a:rPr>
              <a:t>10.04.2017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98203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A02FE64-58E0-4F18-B938-4B31D1ECC5F6}" type="datetime1">
              <a:rPr lang="tr-TR" smtClean="0"/>
              <a:t>10.04.2017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D83A6-C90F-458D-9B42-717D3459B342}" type="datetime1">
              <a:rPr lang="tr-TR" smtClean="0">
                <a:solidFill>
                  <a:prstClr val="black">
                    <a:tint val="75000"/>
                  </a:prstClr>
                </a:solidFill>
              </a:rPr>
              <a:t>10.04.2017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223232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890B8B-FAAD-4168-9F46-22B428D57476}" type="datetime1">
              <a:rPr lang="tr-TR" smtClean="0">
                <a:solidFill>
                  <a:prstClr val="black">
                    <a:tint val="75000"/>
                  </a:prstClr>
                </a:solidFill>
              </a:rPr>
              <a:t>10.04.2017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887324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D1DC08-8C81-41CC-8FA4-D2279CB482C9}"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555036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38C524-9CA1-4E3E-882C-7B4E766F780E}"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168336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32FF107-EACB-4A26-9225-2CCAEB42263B}"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417093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072044-FDB2-4454-A617-943777F288F0}"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915314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6ED42E-0205-4BE0-95E3-4FE533C95547}"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623387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27B1902-373F-49AA-B82C-836693294D7B}" type="datetime1">
              <a:rPr lang="tr-TR" smtClean="0">
                <a:solidFill>
                  <a:prstClr val="black">
                    <a:tint val="75000"/>
                  </a:prstClr>
                </a:solidFill>
              </a:rPr>
              <a:t>10.04.2017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05339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169215-1F03-443E-8783-956A30D71931}" type="datetime1">
              <a:rPr lang="tr-TR" smtClean="0">
                <a:solidFill>
                  <a:prstClr val="black">
                    <a:tint val="75000"/>
                  </a:prstClr>
                </a:solidFill>
              </a:rPr>
              <a:t>10.04.2017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293808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C40D92D-3479-4A70-92CA-5787735C46F7}" type="datetime1">
              <a:rPr lang="tr-TR" smtClean="0">
                <a:solidFill>
                  <a:prstClr val="black">
                    <a:tint val="75000"/>
                  </a:prstClr>
                </a:solidFill>
              </a:rPr>
              <a:t>10.04.2017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96003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18E2AB5-CA06-497A-96A5-F84552643888}" type="datetime1">
              <a:rPr lang="tr-TR" smtClean="0"/>
              <a:t>10.04.2017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E22DD-C278-4E7B-91C3-E0BE98020206}" type="datetime1">
              <a:rPr lang="tr-TR" smtClean="0">
                <a:solidFill>
                  <a:prstClr val="black">
                    <a:tint val="75000"/>
                  </a:prstClr>
                </a:solidFill>
              </a:rPr>
              <a:t>10.04.2017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032759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2CC38E-4E72-4879-AD48-B05636C71BF4}" type="datetime1">
              <a:rPr lang="tr-TR" smtClean="0">
                <a:solidFill>
                  <a:prstClr val="black">
                    <a:tint val="75000"/>
                  </a:prstClr>
                </a:solidFill>
              </a:rPr>
              <a:t>10.04.2017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047827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125C90-D832-4BD3-A377-879EA2B39CE8}" type="datetime1">
              <a:rPr lang="tr-TR" smtClean="0">
                <a:solidFill>
                  <a:prstClr val="black">
                    <a:tint val="75000"/>
                  </a:prstClr>
                </a:solidFill>
              </a:rPr>
              <a:t>10.04.2017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899999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800D78-AF9E-4143-95D5-0AC77D1C8C3F}"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99576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F0AD168-41AB-4983-8FA5-8CA93610FD83}"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03319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008A5A2-6ECF-4903-BB5C-2927598EF643}"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359157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0BA82E-0E5C-4936-866D-76010E0AC428}"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82267579"/>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1A2332-9369-47CF-ACB2-D3A23F136618}"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214534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66B15B2-EEA5-442F-94E9-2E7490DC7771}" type="datetime1">
              <a:rPr lang="tr-TR" smtClean="0">
                <a:solidFill>
                  <a:prstClr val="black">
                    <a:tint val="75000"/>
                  </a:prstClr>
                </a:solidFill>
              </a:rPr>
              <a:t>10.04.2017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591389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4D17732-B691-4EA0-8D97-502A6BC63A35}" type="datetime1">
              <a:rPr lang="tr-TR" smtClean="0">
                <a:solidFill>
                  <a:prstClr val="black">
                    <a:tint val="75000"/>
                  </a:prstClr>
                </a:solidFill>
              </a:rPr>
              <a:t>10.04.2017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1912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4B61C57-B262-4CDC-AE98-EC03577E2CE2}" type="datetime1">
              <a:rPr lang="tr-TR" smtClean="0"/>
              <a:t>10.04.2017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946B922-9DF0-4E05-B3A5-30257ADB67AD}" type="datetime1">
              <a:rPr lang="tr-TR" smtClean="0">
                <a:solidFill>
                  <a:prstClr val="black">
                    <a:tint val="75000"/>
                  </a:prstClr>
                </a:solidFill>
              </a:rPr>
              <a:t>10.04.2017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295516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7DF9C-BF94-48A3-B172-E2B8BB2DA7A9}" type="datetime1">
              <a:rPr lang="tr-TR" smtClean="0">
                <a:solidFill>
                  <a:prstClr val="black">
                    <a:tint val="75000"/>
                  </a:prstClr>
                </a:solidFill>
              </a:rPr>
              <a:t>10.04.2017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2384127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F27C3-0B2A-4194-B1AA-4AB22F11EE10}" type="datetime1">
              <a:rPr lang="tr-TR" smtClean="0">
                <a:solidFill>
                  <a:prstClr val="black">
                    <a:tint val="75000"/>
                  </a:prstClr>
                </a:solidFill>
              </a:rPr>
              <a:t>10.04.2017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964929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BCDADE-01D1-461A-9F1D-CECC7C020497}" type="datetime1">
              <a:rPr lang="tr-TR" smtClean="0">
                <a:solidFill>
                  <a:prstClr val="black">
                    <a:tint val="75000"/>
                  </a:prstClr>
                </a:solidFill>
              </a:rPr>
              <a:t>10.04.2017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7490458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CDFA8B4-D31A-479B-A88E-E89A4C2D3569}"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376549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4418A9-1EDC-49FF-94CC-FA15BA1B0AF1}"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51988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1F18770-EFB0-44B5-9A86-0341EB39C586}" type="datetime1">
              <a:rPr lang="tr-TR" smtClean="0"/>
              <a:t>10.04.2017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ACF4940-CDAE-447F-9C8D-5CE39F69BF15}" type="datetime1">
              <a:rPr lang="tr-TR" smtClean="0"/>
              <a:t>10.04.2017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C715F3F-B637-4692-AF33-2662357A9D13}" type="datetime1">
              <a:rPr lang="tr-TR" smtClean="0"/>
              <a:t>10.04.2017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1"/>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DB84861-06FB-4E8F-8281-55888DD802A9}" type="datetime1">
              <a:rPr lang="tr-TR" smtClean="0"/>
              <a:t>10.04.2017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E2FC3B-3957-4673-9189-FADCBAE7F6D2}" type="datetime1">
              <a:rPr lang="tr-TR" smtClean="0"/>
              <a:t>10.04.2017</a:t>
            </a:fld>
            <a:endParaRPr lang="tr-TR"/>
          </a:p>
        </p:txBody>
      </p:sp>
      <p:sp>
        <p:nvSpPr>
          <p:cNvPr id="5" name="4 Altbilgi Yer Tutucusu"/>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554BC-0345-4683-8331-01E0B1A99DE4}" type="datetime1">
              <a:rPr lang="tr-TR" smtClean="0"/>
              <a:t>10.04.2017</a:t>
            </a:fld>
            <a:endParaRPr lang="tr-TR"/>
          </a:p>
        </p:txBody>
      </p:sp>
      <p:sp>
        <p:nvSpPr>
          <p:cNvPr id="5" name="4 Altbilgi Yer Tutucusu"/>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6C32B6-9A5A-4CA7-8198-52833C6F4E1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E843F-A5C2-41DC-A42D-D95387EE8C25}"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074830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C808D-C61F-40F8-8833-39C44B3AF2AF}"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908289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A86AA-BA8D-4234-BE59-31CE2234CCE3}" type="datetime1">
              <a:rPr lang="tr-TR" smtClean="0">
                <a:solidFill>
                  <a:prstClr val="black">
                    <a:tint val="75000"/>
                  </a:prstClr>
                </a:solidFill>
              </a:rPr>
              <a:t>10.04.2017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35B92-EEB5-45FB-B14E-BFF4B16721B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7509752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3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556792"/>
            <a:ext cx="7772400" cy="3384376"/>
          </a:xfrm>
        </p:spPr>
        <p:txBody>
          <a:bodyPr>
            <a:normAutofit fontScale="90000"/>
          </a:bodyPr>
          <a:lstStyle/>
          <a:p>
            <a:r>
              <a:rPr lang="tr-TR" b="1" dirty="0">
                <a:solidFill>
                  <a:schemeClr val="tx2"/>
                </a:solidFill>
                <a:latin typeface="Algerian" panose="04020705040A02060702" pitchFamily="82" charset="0"/>
              </a:rPr>
              <a:t>MESLEKİ VE TEKNİK EĞİTİM KALİTESİNİN GELİŞTİRİLMESİNDE </a:t>
            </a:r>
            <a:br>
              <a:rPr lang="tr-TR" b="1" dirty="0">
                <a:solidFill>
                  <a:schemeClr val="tx2"/>
                </a:solidFill>
                <a:latin typeface="Algerian" panose="04020705040A02060702" pitchFamily="82" charset="0"/>
              </a:rPr>
            </a:br>
            <a:r>
              <a:rPr lang="tr-TR" b="1" dirty="0">
                <a:solidFill>
                  <a:schemeClr val="tx2"/>
                </a:solidFill>
                <a:latin typeface="Algerian" panose="04020705040A02060702" pitchFamily="82" charset="0"/>
              </a:rPr>
              <a:t>ÖZ DEĞERLENDİRMENİN ROLÜ</a:t>
            </a:r>
          </a:p>
        </p:txBody>
      </p:sp>
      <p:sp>
        <p:nvSpPr>
          <p:cNvPr id="3" name="2 Alt Başlık"/>
          <p:cNvSpPr>
            <a:spLocks noGrp="1"/>
          </p:cNvSpPr>
          <p:nvPr>
            <p:ph type="subTitle" idx="1"/>
          </p:nvPr>
        </p:nvSpPr>
        <p:spPr>
          <a:xfrm>
            <a:off x="683568" y="4869160"/>
            <a:ext cx="7416824" cy="1656184"/>
          </a:xfrm>
        </p:spPr>
        <p:txBody>
          <a:bodyPr>
            <a:noAutofit/>
          </a:bodyPr>
          <a:lstStyle/>
          <a:p>
            <a:r>
              <a:rPr lang="tr-TR" sz="2100" b="1" dirty="0">
                <a:solidFill>
                  <a:schemeClr val="accent1">
                    <a:lumMod val="50000"/>
                  </a:schemeClr>
                </a:solidFill>
              </a:rPr>
              <a:t>Prof. Dr. H. Serdar YÜCESU</a:t>
            </a:r>
          </a:p>
          <a:p>
            <a:r>
              <a:rPr lang="tr-TR" sz="2100" b="1" dirty="0">
                <a:solidFill>
                  <a:schemeClr val="accent1">
                    <a:lumMod val="50000"/>
                  </a:schemeClr>
                </a:solidFill>
              </a:rPr>
              <a:t>Prof. Dr. Ramazan ÇITAK</a:t>
            </a:r>
          </a:p>
          <a:p>
            <a:r>
              <a:rPr lang="tr-TR" sz="2100" b="1" dirty="0">
                <a:solidFill>
                  <a:schemeClr val="accent1">
                    <a:lumMod val="50000"/>
                  </a:schemeClr>
                </a:solidFill>
              </a:rPr>
              <a:t>Prof. Dr. Ulvi ŞEKER </a:t>
            </a:r>
          </a:p>
          <a:p>
            <a:r>
              <a:rPr lang="tr-TR" sz="2100" b="1" dirty="0" smtClean="0">
                <a:solidFill>
                  <a:schemeClr val="accent1">
                    <a:lumMod val="50000"/>
                  </a:schemeClr>
                </a:solidFill>
              </a:rPr>
              <a:t>10.04.2017 </a:t>
            </a:r>
            <a:endParaRPr lang="tr-TR" sz="2100" dirty="0">
              <a:solidFill>
                <a:schemeClr val="accent1">
                  <a:lumMod val="50000"/>
                </a:schemeClr>
              </a:solidFill>
            </a:endParaRPr>
          </a:p>
          <a:p>
            <a:r>
              <a:rPr lang="tr-TR" sz="2100" b="1" dirty="0" smtClean="0">
                <a:solidFill>
                  <a:schemeClr val="accent1">
                    <a:lumMod val="50000"/>
                  </a:schemeClr>
                </a:solidFill>
              </a:rPr>
              <a:t>ERZURUM</a:t>
            </a:r>
            <a:endParaRPr lang="tr-TR" sz="2100" dirty="0">
              <a:solidFill>
                <a:schemeClr val="accent1">
                  <a:lumMod val="50000"/>
                </a:schemeClr>
              </a:solidFill>
            </a:endParaRPr>
          </a:p>
          <a:p>
            <a:endParaRPr lang="tr-TR" sz="2100" dirty="0"/>
          </a:p>
        </p:txBody>
      </p:sp>
      <p:sp>
        <p:nvSpPr>
          <p:cNvPr id="7" name="Slayt Numarası Yer Tutucusu 6"/>
          <p:cNvSpPr>
            <a:spLocks noGrp="1"/>
          </p:cNvSpPr>
          <p:nvPr>
            <p:ph type="sldNum" sz="quarter" idx="12"/>
          </p:nvPr>
        </p:nvSpPr>
        <p:spPr/>
        <p:txBody>
          <a:bodyPr/>
          <a:lstStyle/>
          <a:p>
            <a:fld id="{B1DEFA8C-F947-479F-BE07-76B6B3F80BF1}" type="slidenum">
              <a:rPr lang="tr-TR" smtClean="0"/>
              <a:pPr/>
              <a:t>1</a:t>
            </a:fld>
            <a:endParaRPr lang="tr-TR"/>
          </a:p>
        </p:txBody>
      </p:sp>
      <p:sp>
        <p:nvSpPr>
          <p:cNvPr id="5" name="Dikdörtgen 4"/>
          <p:cNvSpPr/>
          <p:nvPr/>
        </p:nvSpPr>
        <p:spPr>
          <a:xfrm>
            <a:off x="827584" y="331207"/>
            <a:ext cx="7272808" cy="1107996"/>
          </a:xfrm>
          <a:prstGeom prst="rect">
            <a:avLst/>
          </a:prstGeom>
        </p:spPr>
        <p:txBody>
          <a:bodyPr wrap="square">
            <a:spAutoFit/>
          </a:bodyPr>
          <a:lstStyle/>
          <a:p>
            <a:pPr algn="ctr"/>
            <a:r>
              <a:rPr lang="tr-TR" sz="2200" b="1" dirty="0">
                <a:solidFill>
                  <a:srgbClr val="C00000"/>
                </a:solidFill>
                <a:effectLst>
                  <a:outerShdw blurRad="38100" dist="25400" dir="5400000" algn="tl" rotWithShape="0">
                    <a:srgbClr val="000000">
                      <a:alpha val="43000"/>
                    </a:srgbClr>
                  </a:outerShdw>
                </a:effectLst>
              </a:rPr>
              <a:t>T. C. MİLLİ EĞİTİM BAKANLIĞI</a:t>
            </a:r>
          </a:p>
          <a:p>
            <a:pPr algn="ctr"/>
            <a:r>
              <a:rPr lang="tr-TR" sz="2200" b="1" dirty="0">
                <a:solidFill>
                  <a:srgbClr val="C00000"/>
                </a:solidFill>
                <a:effectLst>
                  <a:outerShdw blurRad="38100" dist="25400" dir="5400000" algn="tl" rotWithShape="0">
                    <a:srgbClr val="000000">
                      <a:alpha val="43000"/>
                    </a:srgbClr>
                  </a:outerShdw>
                </a:effectLst>
              </a:rPr>
              <a:t>MESLEKİ VE TEKNİK ÖĞRETİM GENEL MÜDÜRLÜĞÜ</a:t>
            </a:r>
          </a:p>
          <a:p>
            <a:pPr algn="ctr"/>
            <a:r>
              <a:rPr lang="tr-TR" sz="2200" b="1" dirty="0">
                <a:solidFill>
                  <a:srgbClr val="C00000"/>
                </a:solidFill>
                <a:effectLst>
                  <a:outerShdw blurRad="38100" dist="25400" dir="5400000" algn="tl" rotWithShape="0">
                    <a:srgbClr val="000000">
                      <a:alpha val="43000"/>
                    </a:srgbClr>
                  </a:outerShdw>
                </a:effectLst>
              </a:rPr>
              <a:t>KALİTE İZLEME VE DEĞERLENDİRME </a:t>
            </a:r>
            <a:r>
              <a:rPr lang="tr-TR" sz="2200" b="1" dirty="0" smtClean="0">
                <a:solidFill>
                  <a:srgbClr val="C00000"/>
                </a:solidFill>
                <a:effectLst>
                  <a:outerShdw blurRad="38100" dist="25400" dir="5400000" algn="tl" rotWithShape="0">
                    <a:srgbClr val="000000">
                      <a:alpha val="43000"/>
                    </a:srgbClr>
                  </a:outerShdw>
                </a:effectLst>
              </a:rPr>
              <a:t>SEMİNERİ</a:t>
            </a:r>
            <a:endParaRPr lang="tr-TR" sz="2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000" b="1" dirty="0">
                <a:solidFill>
                  <a:schemeClr val="bg2">
                    <a:lumMod val="25000"/>
                  </a:schemeClr>
                </a:solidFill>
                <a:latin typeface="Franklin Gothic Heavy" panose="020B0903020102020204" pitchFamily="34" charset="0"/>
              </a:rPr>
              <a:t>Öz Değerlendirme İlkeleri</a:t>
            </a:r>
            <a:br>
              <a:rPr lang="tr-TR" sz="4000" b="1" dirty="0">
                <a:solidFill>
                  <a:schemeClr val="bg2">
                    <a:lumMod val="25000"/>
                  </a:schemeClr>
                </a:solidFill>
                <a:latin typeface="Franklin Gothic Heavy" panose="020B0903020102020204" pitchFamily="34" charset="0"/>
              </a:rPr>
            </a:br>
            <a:r>
              <a:rPr lang="tr-TR" sz="4000" b="1" dirty="0">
                <a:solidFill>
                  <a:schemeClr val="tx2"/>
                </a:solidFill>
                <a:latin typeface="Franklin Gothic Heavy" panose="020B0903020102020204" pitchFamily="34" charset="0"/>
              </a:rPr>
              <a:t>Öz Değerlendirme </a:t>
            </a:r>
            <a:r>
              <a:rPr lang="tr-TR" sz="4000" b="1" u="sng" dirty="0">
                <a:solidFill>
                  <a:schemeClr val="tx2"/>
                </a:solidFill>
                <a:latin typeface="Franklin Gothic Heavy" panose="020B0903020102020204" pitchFamily="34" charset="0"/>
              </a:rPr>
              <a:t>NE DEĞİLDİR</a:t>
            </a:r>
            <a:r>
              <a:rPr lang="tr-TR" sz="4000" b="1" dirty="0">
                <a:solidFill>
                  <a:schemeClr val="tx2"/>
                </a:solidFill>
                <a:latin typeface="Franklin Gothic Heavy" panose="020B0903020102020204" pitchFamily="34" charset="0"/>
              </a:rPr>
              <a:t>?</a:t>
            </a:r>
          </a:p>
        </p:txBody>
      </p:sp>
      <p:sp>
        <p:nvSpPr>
          <p:cNvPr id="3" name="2 İçerik Yer Tutucusu"/>
          <p:cNvSpPr>
            <a:spLocks noGrp="1"/>
          </p:cNvSpPr>
          <p:nvPr>
            <p:ph idx="1"/>
          </p:nvPr>
        </p:nvSpPr>
        <p:spPr/>
        <p:txBody>
          <a:bodyPr>
            <a:normAutofit/>
          </a:bodyPr>
          <a:lstStyle/>
          <a:p>
            <a:pPr lvl="0"/>
            <a:endParaRPr lang="tr-TR" b="1" dirty="0" smtClean="0"/>
          </a:p>
          <a:p>
            <a:pPr lvl="0" algn="just"/>
            <a:r>
              <a:rPr lang="tr-TR" b="1" dirty="0" smtClean="0">
                <a:solidFill>
                  <a:srgbClr val="C00000"/>
                </a:solidFill>
              </a:rPr>
              <a:t>Bir sefere mahsus ödül süreci ya da bir ‘teftiş’ değildir. </a:t>
            </a:r>
          </a:p>
          <a:p>
            <a:pPr marL="0" lvl="0" indent="0" algn="just">
              <a:buNone/>
            </a:pPr>
            <a:endParaRPr lang="tr-TR" b="1" dirty="0" smtClean="0"/>
          </a:p>
          <a:p>
            <a:pPr lvl="0" algn="just"/>
            <a:r>
              <a:rPr lang="tr-TR" b="1" dirty="0" smtClean="0">
                <a:solidFill>
                  <a:schemeClr val="accent3">
                    <a:lumMod val="50000"/>
                  </a:schemeClr>
                </a:solidFill>
              </a:rPr>
              <a:t>Zorlayıcı ya da mekanik bir süreç değildir.</a:t>
            </a:r>
          </a:p>
          <a:p>
            <a:pPr marL="0" lvl="0" indent="0" algn="just">
              <a:buNone/>
            </a:pPr>
            <a:r>
              <a:rPr lang="tr-TR" b="1" dirty="0" smtClean="0">
                <a:solidFill>
                  <a:srgbClr val="FF0000"/>
                </a:solidFill>
              </a:rPr>
              <a:t>Kişilerin yaptığı işten heyecan duyduğu; yenilikçilik ve gelişim ruhunun hakim olduğu bir süreçtir. </a:t>
            </a:r>
          </a:p>
          <a:p>
            <a:endParaRPr lang="tr-TR" dirty="0"/>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10</a:t>
            </a:fld>
            <a:endParaRPr lang="en-GB">
              <a:solidFill>
                <a:prstClr val="black">
                  <a:tint val="75000"/>
                </a:prstClr>
              </a:solidFill>
            </a:endParaRPr>
          </a:p>
        </p:txBody>
      </p:sp>
    </p:spTree>
    <p:extLst>
      <p:ext uri="{BB962C8B-B14F-4D97-AF65-F5344CB8AC3E}">
        <p14:creationId xmlns:p14="http://schemas.microsoft.com/office/powerpoint/2010/main" val="1968581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000" b="1" dirty="0">
                <a:solidFill>
                  <a:schemeClr val="bg2">
                    <a:lumMod val="25000"/>
                  </a:schemeClr>
                </a:solidFill>
                <a:latin typeface="Franklin Gothic Heavy" panose="020B0903020102020204" pitchFamily="34" charset="0"/>
              </a:rPr>
              <a:t>Öz Değerlendirme İlkeleri</a:t>
            </a:r>
            <a:br>
              <a:rPr lang="tr-TR" sz="4000" b="1" dirty="0">
                <a:solidFill>
                  <a:schemeClr val="bg2">
                    <a:lumMod val="25000"/>
                  </a:schemeClr>
                </a:solidFill>
                <a:latin typeface="Franklin Gothic Heavy" panose="020B0903020102020204" pitchFamily="34" charset="0"/>
              </a:rPr>
            </a:br>
            <a:r>
              <a:rPr lang="tr-TR" sz="4000" b="1" dirty="0">
                <a:solidFill>
                  <a:schemeClr val="tx2"/>
                </a:solidFill>
                <a:latin typeface="Franklin Gothic Heavy" panose="020B0903020102020204" pitchFamily="34" charset="0"/>
              </a:rPr>
              <a:t>Öz Değerlendirme NE DEĞİLDİR?</a:t>
            </a:r>
          </a:p>
        </p:txBody>
      </p:sp>
      <p:sp>
        <p:nvSpPr>
          <p:cNvPr id="3" name="2 İçerik Yer Tutucusu"/>
          <p:cNvSpPr>
            <a:spLocks noGrp="1"/>
          </p:cNvSpPr>
          <p:nvPr>
            <p:ph idx="1"/>
          </p:nvPr>
        </p:nvSpPr>
        <p:spPr/>
        <p:txBody>
          <a:bodyPr>
            <a:normAutofit/>
          </a:bodyPr>
          <a:lstStyle/>
          <a:p>
            <a:pPr lvl="0"/>
            <a:endParaRPr lang="tr-TR" b="1" dirty="0" smtClean="0"/>
          </a:p>
          <a:p>
            <a:pPr lvl="0" algn="just"/>
            <a:r>
              <a:rPr lang="tr-TR" b="1" dirty="0" smtClean="0">
                <a:solidFill>
                  <a:srgbClr val="7030A0"/>
                </a:solidFill>
              </a:rPr>
              <a:t>Başarılı olduğunuz alanları dışlayan bir yaklaşım değildir. </a:t>
            </a:r>
          </a:p>
          <a:p>
            <a:pPr lvl="0" algn="just"/>
            <a:endParaRPr lang="tr-TR" b="1" dirty="0" smtClean="0"/>
          </a:p>
          <a:p>
            <a:pPr algn="just"/>
            <a:r>
              <a:rPr lang="tr-TR" b="1" dirty="0" smtClean="0">
                <a:solidFill>
                  <a:schemeClr val="accent4">
                    <a:lumMod val="50000"/>
                  </a:schemeClr>
                </a:solidFill>
              </a:rPr>
              <a:t>Sadece performans göstergelerinden ibaret değildir. </a:t>
            </a:r>
          </a:p>
          <a:p>
            <a:pPr marL="0" indent="0" algn="just">
              <a:buNone/>
            </a:pPr>
            <a:r>
              <a:rPr lang="tr-TR" b="1" dirty="0" smtClean="0">
                <a:solidFill>
                  <a:srgbClr val="FF0000"/>
                </a:solidFill>
              </a:rPr>
              <a:t>Okuldaki tüm </a:t>
            </a:r>
            <a:r>
              <a:rPr lang="tr-TR" b="1" dirty="0" err="1" smtClean="0">
                <a:solidFill>
                  <a:srgbClr val="FF0000"/>
                </a:solidFill>
              </a:rPr>
              <a:t>sosyo</a:t>
            </a:r>
            <a:r>
              <a:rPr lang="tr-TR" b="1" dirty="0" smtClean="0">
                <a:solidFill>
                  <a:srgbClr val="FF0000"/>
                </a:solidFill>
              </a:rPr>
              <a:t>-kültürel, bilimsel, sanatsal vb. tüm faaliyetlerin değerlendirilmesini içerir. </a:t>
            </a:r>
          </a:p>
          <a:p>
            <a:endParaRPr lang="tr-TR" dirty="0">
              <a:solidFill>
                <a:srgbClr val="FF0000"/>
              </a:solidFill>
            </a:endParaRPr>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11</a:t>
            </a:fld>
            <a:endParaRPr lang="en-GB">
              <a:solidFill>
                <a:prstClr val="black">
                  <a:tint val="75000"/>
                </a:prstClr>
              </a:solidFill>
            </a:endParaRPr>
          </a:p>
        </p:txBody>
      </p:sp>
    </p:spTree>
    <p:extLst>
      <p:ext uri="{BB962C8B-B14F-4D97-AF65-F5344CB8AC3E}">
        <p14:creationId xmlns:p14="http://schemas.microsoft.com/office/powerpoint/2010/main" val="840402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000" b="1" dirty="0">
                <a:solidFill>
                  <a:schemeClr val="bg2">
                    <a:lumMod val="25000"/>
                  </a:schemeClr>
                </a:solidFill>
                <a:latin typeface="Franklin Gothic Heavy" panose="020B0903020102020204" pitchFamily="34" charset="0"/>
              </a:rPr>
              <a:t>Öz Değerlendirme İlkeleri</a:t>
            </a:r>
            <a:r>
              <a:rPr lang="tr-TR" sz="4000" b="1" dirty="0">
                <a:solidFill>
                  <a:schemeClr val="tx2"/>
                </a:solidFill>
                <a:latin typeface="Franklin Gothic Heavy" panose="020B0903020102020204" pitchFamily="34" charset="0"/>
              </a:rPr>
              <a:t/>
            </a:r>
            <a:br>
              <a:rPr lang="tr-TR" sz="4000" b="1" dirty="0">
                <a:solidFill>
                  <a:schemeClr val="tx2"/>
                </a:solidFill>
                <a:latin typeface="Franklin Gothic Heavy" panose="020B0903020102020204" pitchFamily="34" charset="0"/>
              </a:rPr>
            </a:br>
            <a:r>
              <a:rPr lang="tr-TR" sz="4000" b="1" dirty="0">
                <a:solidFill>
                  <a:schemeClr val="tx2"/>
                </a:solidFill>
                <a:latin typeface="Franklin Gothic Heavy" panose="020B0903020102020204" pitchFamily="34" charset="0"/>
              </a:rPr>
              <a:t>Öz Değerlendirme NE DEĞİLDİR?</a:t>
            </a:r>
          </a:p>
        </p:txBody>
      </p:sp>
      <p:sp>
        <p:nvSpPr>
          <p:cNvPr id="3" name="2 İçerik Yer Tutucusu"/>
          <p:cNvSpPr>
            <a:spLocks noGrp="1"/>
          </p:cNvSpPr>
          <p:nvPr>
            <p:ph idx="1"/>
          </p:nvPr>
        </p:nvSpPr>
        <p:spPr>
          <a:xfrm>
            <a:off x="457200" y="1600202"/>
            <a:ext cx="8229600" cy="4925142"/>
          </a:xfrm>
        </p:spPr>
        <p:txBody>
          <a:bodyPr>
            <a:noAutofit/>
          </a:bodyPr>
          <a:lstStyle/>
          <a:p>
            <a:pPr lvl="0" algn="just"/>
            <a:r>
              <a:rPr lang="tr-TR" b="1" dirty="0" smtClean="0">
                <a:solidFill>
                  <a:srgbClr val="7030A0"/>
                </a:solidFill>
              </a:rPr>
              <a:t>Yalnızca okul yönetimini değil, herkesi kapsar.</a:t>
            </a:r>
          </a:p>
          <a:p>
            <a:pPr lvl="0" algn="just">
              <a:buNone/>
            </a:pPr>
            <a:endParaRPr lang="tr-TR" sz="2000" b="1" dirty="0" smtClean="0"/>
          </a:p>
          <a:p>
            <a:pPr lvl="0" algn="just"/>
            <a:r>
              <a:rPr lang="tr-TR" b="1" dirty="0" smtClean="0">
                <a:solidFill>
                  <a:srgbClr val="002060"/>
                </a:solidFill>
              </a:rPr>
              <a:t>Anı, olay veya kanıta dayandırılamayan geri bildirimleri temel almaz. </a:t>
            </a:r>
          </a:p>
          <a:p>
            <a:pPr marL="0" lvl="0" indent="0" algn="just">
              <a:buNone/>
            </a:pPr>
            <a:r>
              <a:rPr lang="tr-TR" b="1" dirty="0" smtClean="0">
                <a:solidFill>
                  <a:srgbClr val="FF0000"/>
                </a:solidFill>
              </a:rPr>
              <a:t>Öz değerlendirme sürecinde çıktıların doğruluğu ve kesinliği kanıta dayalı verilerle sağlanır. </a:t>
            </a:r>
          </a:p>
          <a:p>
            <a:pPr lvl="0" algn="just">
              <a:buNone/>
            </a:pPr>
            <a:endParaRPr lang="tr-TR" sz="2000" b="1" dirty="0" smtClean="0"/>
          </a:p>
          <a:p>
            <a:pPr algn="just"/>
            <a:r>
              <a:rPr lang="tr-TR" b="1" dirty="0" smtClean="0">
                <a:solidFill>
                  <a:schemeClr val="accent3">
                    <a:lumMod val="50000"/>
                  </a:schemeClr>
                </a:solidFill>
              </a:rPr>
              <a:t>Kendi içerisinde sonu yoktur, devamlılığı olan bir süreçtir.</a:t>
            </a:r>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12</a:t>
            </a:fld>
            <a:endParaRPr lang="en-GB" dirty="0">
              <a:solidFill>
                <a:prstClr val="black">
                  <a:tint val="75000"/>
                </a:prstClr>
              </a:solidFill>
            </a:endParaRPr>
          </a:p>
        </p:txBody>
      </p:sp>
    </p:spTree>
    <p:extLst>
      <p:ext uri="{BB962C8B-B14F-4D97-AF65-F5344CB8AC3E}">
        <p14:creationId xmlns:p14="http://schemas.microsoft.com/office/powerpoint/2010/main" val="3694534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457200" y="404664"/>
            <a:ext cx="8229600" cy="1224136"/>
          </a:xfrm>
        </p:spPr>
        <p:txBody>
          <a:bodyPr>
            <a:normAutofit/>
          </a:bodyPr>
          <a:lstStyle/>
          <a:p>
            <a:r>
              <a:rPr lang="tr-TR" sz="4000" b="1" dirty="0">
                <a:solidFill>
                  <a:schemeClr val="tx2"/>
                </a:solidFill>
                <a:latin typeface="Franklin Gothic Heavy" panose="020B0903020102020204" pitchFamily="34" charset="0"/>
              </a:rPr>
              <a:t>Öz değerlendirme nedir?</a:t>
            </a:r>
          </a:p>
        </p:txBody>
      </p:sp>
      <p:sp>
        <p:nvSpPr>
          <p:cNvPr id="3" name="İçerik Yer Tutucusu 2"/>
          <p:cNvSpPr>
            <a:spLocks noGrp="1"/>
          </p:cNvSpPr>
          <p:nvPr>
            <p:ph idx="1"/>
          </p:nvPr>
        </p:nvSpPr>
        <p:spPr>
          <a:xfrm>
            <a:off x="457200" y="1484783"/>
            <a:ext cx="8229600" cy="5112569"/>
          </a:xfrm>
          <a:blipFill>
            <a:blip r:embed="rId2"/>
            <a:tile tx="0" ty="0" sx="100000" sy="100000" flip="none" algn="tl"/>
          </a:blipFill>
        </p:spPr>
        <p:txBody>
          <a:bodyPr>
            <a:normAutofit lnSpcReduction="10000"/>
          </a:bodyPr>
          <a:lstStyle/>
          <a:p>
            <a:pPr marL="0" indent="0" algn="just">
              <a:buFont typeface="Arial" panose="020B0604020202020204" pitchFamily="34" charset="0"/>
              <a:buNone/>
            </a:pPr>
            <a:r>
              <a:rPr lang="tr-TR" sz="4000" b="1" dirty="0" smtClean="0"/>
              <a:t>Bir </a:t>
            </a:r>
            <a:r>
              <a:rPr lang="tr-TR" sz="4000" b="1" dirty="0"/>
              <a:t>kuruluşun faaliyetlerini ve iş sonuçlarını, EFQM </a:t>
            </a:r>
            <a:r>
              <a:rPr lang="tr-TR" sz="4000" b="1" dirty="0">
                <a:solidFill>
                  <a:schemeClr val="accent2">
                    <a:lumMod val="75000"/>
                  </a:schemeClr>
                </a:solidFill>
              </a:rPr>
              <a:t>(Avrupa Kalite Yönetimi Vakfı)</a:t>
            </a:r>
            <a:r>
              <a:rPr lang="tr-TR" sz="4000" b="1" dirty="0">
                <a:solidFill>
                  <a:schemeClr val="bg1">
                    <a:lumMod val="65000"/>
                  </a:schemeClr>
                </a:solidFill>
              </a:rPr>
              <a:t> </a:t>
            </a:r>
            <a:r>
              <a:rPr lang="tr-TR" sz="4000" b="1" dirty="0"/>
              <a:t>Mükemmellik Modelini esas alan bir modelle kıyaslayarak, kapsamlı, sistematik ve düzenli olarak gözden geçirme faaliyetidir.</a:t>
            </a:r>
          </a:p>
          <a:p>
            <a:pPr marL="0" indent="0" algn="just">
              <a:buNone/>
            </a:pPr>
            <a:r>
              <a:rPr lang="tr-TR" b="1" dirty="0"/>
              <a:t> </a:t>
            </a:r>
            <a:endParaRPr lang="tr-TR" b="1" dirty="0" smtClean="0"/>
          </a:p>
          <a:p>
            <a:pPr marL="0" indent="0" algn="just">
              <a:buNone/>
            </a:pPr>
            <a:r>
              <a:rPr lang="tr-TR" sz="2000" b="1" dirty="0" smtClean="0"/>
              <a:t>EFQM: </a:t>
            </a:r>
            <a:r>
              <a:rPr lang="en-US" sz="2000" dirty="0" smtClean="0"/>
              <a:t>European </a:t>
            </a:r>
            <a:r>
              <a:rPr lang="en-US" sz="2000" dirty="0"/>
              <a:t>Foundation for Quality Management</a:t>
            </a:r>
            <a:endParaRPr lang="tr-TR" sz="2000" b="1" dirty="0"/>
          </a:p>
          <a:p>
            <a:pPr marL="0" indent="0">
              <a:buNone/>
            </a:pPr>
            <a:endParaRPr lang="tr-TR" dirty="0"/>
          </a:p>
        </p:txBody>
      </p:sp>
      <p:sp>
        <p:nvSpPr>
          <p:cNvPr id="5" name="Slayt Numarası Yer Tutucusu 4"/>
          <p:cNvSpPr>
            <a:spLocks noGrp="1"/>
          </p:cNvSpPr>
          <p:nvPr>
            <p:ph type="sldNum" sz="quarter" idx="12"/>
          </p:nvPr>
        </p:nvSpPr>
        <p:spPr/>
        <p:txBody>
          <a:bodyPr/>
          <a:lstStyle/>
          <a:p>
            <a:fld id="{31235B92-EEB5-45FB-B14E-BFF4B16721B2}" type="slidenum">
              <a:rPr lang="en-GB" smtClean="0">
                <a:solidFill>
                  <a:prstClr val="black">
                    <a:tint val="75000"/>
                  </a:prstClr>
                </a:solidFill>
              </a:rPr>
              <a:pPr/>
              <a:t>13</a:t>
            </a:fld>
            <a:endParaRPr lang="en-GB">
              <a:solidFill>
                <a:prstClr val="black">
                  <a:tint val="75000"/>
                </a:prstClr>
              </a:solidFill>
            </a:endParaRPr>
          </a:p>
        </p:txBody>
      </p:sp>
    </p:spTree>
    <p:extLst>
      <p:ext uri="{BB962C8B-B14F-4D97-AF65-F5344CB8AC3E}">
        <p14:creationId xmlns:p14="http://schemas.microsoft.com/office/powerpoint/2010/main" val="1544372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457200" y="548680"/>
            <a:ext cx="8229600" cy="1584176"/>
          </a:xfrm>
        </p:spPr>
        <p:txBody>
          <a:bodyPr>
            <a:normAutofit/>
          </a:bodyPr>
          <a:lstStyle/>
          <a:p>
            <a:r>
              <a:rPr lang="tr-TR" sz="4000" b="1" dirty="0">
                <a:solidFill>
                  <a:schemeClr val="tx2"/>
                </a:solidFill>
                <a:latin typeface="Franklin Gothic Heavy" panose="020B0903020102020204" pitchFamily="34" charset="0"/>
              </a:rPr>
              <a:t>Öz değerlendirme nedir?</a:t>
            </a:r>
          </a:p>
        </p:txBody>
      </p:sp>
      <p:sp>
        <p:nvSpPr>
          <p:cNvPr id="3" name="İçerik Yer Tutucusu 2"/>
          <p:cNvSpPr>
            <a:spLocks noGrp="1"/>
          </p:cNvSpPr>
          <p:nvPr>
            <p:ph idx="1"/>
          </p:nvPr>
        </p:nvSpPr>
        <p:spPr>
          <a:xfrm>
            <a:off x="457200" y="1772815"/>
            <a:ext cx="8229600" cy="4824537"/>
          </a:xfrm>
          <a:blipFill>
            <a:blip r:embed="rId2"/>
            <a:tile tx="0" ty="0" sx="100000" sy="100000" flip="none" algn="tl"/>
          </a:blipFill>
        </p:spPr>
        <p:txBody>
          <a:bodyPr>
            <a:normAutofit/>
          </a:bodyPr>
          <a:lstStyle/>
          <a:p>
            <a:pPr marL="0" indent="0" algn="just">
              <a:buFont typeface="Arial" panose="020B0604020202020204" pitchFamily="34" charset="0"/>
              <a:buNone/>
            </a:pPr>
            <a:r>
              <a:rPr lang="tr-TR" b="1" dirty="0" smtClean="0"/>
              <a:t> </a:t>
            </a:r>
            <a:endParaRPr lang="tr-TR" b="1" dirty="0"/>
          </a:p>
          <a:p>
            <a:pPr marL="0" indent="0" algn="just">
              <a:buFont typeface="Arial" panose="020B0604020202020204" pitchFamily="34" charset="0"/>
              <a:buNone/>
            </a:pPr>
            <a:r>
              <a:rPr lang="tr-TR" sz="4000" b="1" dirty="0"/>
              <a:t>Öz değerlendirme, modeli kurmuş olan işletmelerin faaliyetlerini düzenli aralıklarla ve sistematik olarak gözden geçirmesini kolaylaştıran bir yöntemdir. </a:t>
            </a:r>
          </a:p>
          <a:p>
            <a:endParaRPr lang="tr-TR" dirty="0"/>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14</a:t>
            </a:fld>
            <a:endParaRPr lang="en-GB">
              <a:solidFill>
                <a:prstClr val="black">
                  <a:tint val="75000"/>
                </a:prstClr>
              </a:solidFill>
            </a:endParaRPr>
          </a:p>
        </p:txBody>
      </p:sp>
    </p:spTree>
    <p:extLst>
      <p:ext uri="{BB962C8B-B14F-4D97-AF65-F5344CB8AC3E}">
        <p14:creationId xmlns:p14="http://schemas.microsoft.com/office/powerpoint/2010/main" val="4157862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457200" y="548680"/>
            <a:ext cx="8229600" cy="1584176"/>
          </a:xfrm>
        </p:spPr>
        <p:txBody>
          <a:bodyPr>
            <a:normAutofit/>
          </a:bodyPr>
          <a:lstStyle/>
          <a:p>
            <a:r>
              <a:rPr lang="tr-TR" sz="4000" b="1" dirty="0">
                <a:solidFill>
                  <a:schemeClr val="tx2"/>
                </a:solidFill>
                <a:latin typeface="Arial Black" panose="020B0A04020102020204" pitchFamily="34" charset="0"/>
              </a:rPr>
              <a:t>Eğitimde Öz değerlendirme</a:t>
            </a:r>
            <a:endParaRPr lang="tr-TR" sz="4000" b="1" dirty="0">
              <a:solidFill>
                <a:schemeClr val="tx2"/>
              </a:solidFill>
              <a:latin typeface="Franklin Gothic Heavy" panose="020B0903020102020204" pitchFamily="34" charset="0"/>
            </a:endParaRPr>
          </a:p>
        </p:txBody>
      </p:sp>
      <p:sp>
        <p:nvSpPr>
          <p:cNvPr id="3" name="İçerik Yer Tutucusu 2"/>
          <p:cNvSpPr>
            <a:spLocks noGrp="1"/>
          </p:cNvSpPr>
          <p:nvPr>
            <p:ph idx="1"/>
          </p:nvPr>
        </p:nvSpPr>
        <p:spPr>
          <a:xfrm>
            <a:off x="457200" y="1772815"/>
            <a:ext cx="8229600" cy="4824537"/>
          </a:xfrm>
          <a:blipFill>
            <a:blip r:embed="rId2"/>
            <a:tile tx="0" ty="0" sx="100000" sy="100000" flip="none" algn="tl"/>
          </a:blipFill>
        </p:spPr>
        <p:txBody>
          <a:bodyPr>
            <a:normAutofit fontScale="92500"/>
          </a:bodyPr>
          <a:lstStyle/>
          <a:p>
            <a:pPr marL="354013" indent="-354013">
              <a:spcBef>
                <a:spcPts val="0"/>
              </a:spcBef>
            </a:pPr>
            <a:r>
              <a:rPr lang="tr-TR" b="1" dirty="0"/>
              <a:t>Eğitimde öz değerlendirme önceden belirlenmiş standartlara göre eğitim kurumunun kendi kendisini değerlendirmesidir,</a:t>
            </a:r>
          </a:p>
          <a:p>
            <a:pPr marL="354013" indent="-354013">
              <a:spcBef>
                <a:spcPts val="0"/>
              </a:spcBef>
            </a:pPr>
            <a:endParaRPr lang="tr-TR" b="1" dirty="0"/>
          </a:p>
          <a:p>
            <a:pPr marL="354013" indent="-354013">
              <a:spcBef>
                <a:spcPts val="0"/>
              </a:spcBef>
            </a:pPr>
            <a:r>
              <a:rPr lang="tr-TR" b="1" dirty="0"/>
              <a:t>Öz değerlendirme akreditasyon sürecinin ilk basamaklarından birisidir,</a:t>
            </a:r>
          </a:p>
          <a:p>
            <a:pPr>
              <a:spcBef>
                <a:spcPts val="0"/>
              </a:spcBef>
            </a:pPr>
            <a:endParaRPr lang="tr-TR" b="1" dirty="0"/>
          </a:p>
          <a:p>
            <a:pPr marL="354013" indent="-354013">
              <a:spcBef>
                <a:spcPts val="0"/>
              </a:spcBef>
            </a:pPr>
            <a:r>
              <a:rPr lang="tr-TR" b="1" dirty="0"/>
              <a:t>Öz değerlendirmede amaç </a:t>
            </a:r>
            <a:r>
              <a:rPr lang="tr-TR" b="1" dirty="0">
                <a:solidFill>
                  <a:srgbClr val="C00000"/>
                </a:solidFill>
              </a:rPr>
              <a:t>eğitimde kalite nasıl geliştirilecek?</a:t>
            </a:r>
            <a:r>
              <a:rPr lang="tr-TR" b="1" dirty="0"/>
              <a:t> Sorusunun cevap aramaktır…</a:t>
            </a:r>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15</a:t>
            </a:fld>
            <a:endParaRPr lang="en-GB" dirty="0">
              <a:solidFill>
                <a:prstClr val="black">
                  <a:tint val="75000"/>
                </a:prstClr>
              </a:solidFill>
            </a:endParaRPr>
          </a:p>
        </p:txBody>
      </p:sp>
    </p:spTree>
    <p:extLst>
      <p:ext uri="{BB962C8B-B14F-4D97-AF65-F5344CB8AC3E}">
        <p14:creationId xmlns:p14="http://schemas.microsoft.com/office/powerpoint/2010/main" val="1058214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1">
                    <a:lumMod val="75000"/>
                  </a:schemeClr>
                </a:solidFill>
                <a:latin typeface="Arial Black" panose="020B0A04020102020204" pitchFamily="34" charset="0"/>
              </a:rPr>
              <a:t>Eğitimde Öz değerlendirme</a:t>
            </a:r>
            <a:endParaRPr lang="tr-TR"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0" y="1600201"/>
            <a:ext cx="9144000" cy="4997151"/>
          </a:xfrm>
        </p:spPr>
        <p:txBody>
          <a:bodyPr>
            <a:normAutofit fontScale="85000" lnSpcReduction="10000"/>
          </a:bodyPr>
          <a:lstStyle/>
          <a:p>
            <a:pPr>
              <a:lnSpc>
                <a:spcPct val="120000"/>
              </a:lnSpc>
            </a:pPr>
            <a:r>
              <a:rPr lang="tr-TR" b="1" dirty="0" smtClean="0"/>
              <a:t>Tüm MTE kurumları yıllık </a:t>
            </a:r>
            <a:r>
              <a:rPr lang="tr-TR" b="1" dirty="0" smtClean="0">
                <a:solidFill>
                  <a:srgbClr val="FF0000"/>
                </a:solidFill>
              </a:rPr>
              <a:t>Öz </a:t>
            </a:r>
            <a:r>
              <a:rPr lang="tr-TR" b="1" dirty="0">
                <a:solidFill>
                  <a:srgbClr val="FF0000"/>
                </a:solidFill>
              </a:rPr>
              <a:t>D</a:t>
            </a:r>
            <a:r>
              <a:rPr lang="tr-TR" b="1" dirty="0" smtClean="0">
                <a:solidFill>
                  <a:srgbClr val="FF0000"/>
                </a:solidFill>
              </a:rPr>
              <a:t>eğerlendirme </a:t>
            </a:r>
            <a:r>
              <a:rPr lang="tr-TR" b="1" dirty="0">
                <a:solidFill>
                  <a:srgbClr val="FF0000"/>
                </a:solidFill>
              </a:rPr>
              <a:t>R</a:t>
            </a:r>
            <a:r>
              <a:rPr lang="tr-TR" b="1" dirty="0" smtClean="0">
                <a:solidFill>
                  <a:srgbClr val="FF0000"/>
                </a:solidFill>
              </a:rPr>
              <a:t>aporu </a:t>
            </a:r>
            <a:r>
              <a:rPr lang="tr-TR" b="1" dirty="0" smtClean="0"/>
              <a:t>hazırlarlar. Bu raporun esası iç ve dış kalite modelinde (MTE için Ulusal Kalite Güvence Çerçevesi, Kalite Güvencesi ile ilgili kanun ve yönetmelikler vs.) yer alan sorulara verilen cevapların değerlendirilmesi ile oluşturulur. </a:t>
            </a:r>
          </a:p>
          <a:p>
            <a:pPr>
              <a:lnSpc>
                <a:spcPct val="120000"/>
              </a:lnSpc>
            </a:pPr>
            <a:endParaRPr lang="tr-TR" b="1" dirty="0" smtClean="0"/>
          </a:p>
          <a:p>
            <a:pPr>
              <a:lnSpc>
                <a:spcPct val="120000"/>
              </a:lnSpc>
            </a:pPr>
            <a:r>
              <a:rPr lang="tr-TR" b="1" dirty="0" smtClean="0"/>
              <a:t>MTE kurumları kendi performansları ile ilgili bir yargıya varmak, zayıf ve güçlü yönlerini, geliştirmesi gereken hususları belirlemek amacıyla bir rapor hazırlarlar. </a:t>
            </a:r>
          </a:p>
          <a:p>
            <a:pPr>
              <a:lnSpc>
                <a:spcPct val="120000"/>
              </a:lnSpc>
              <a:buNone/>
            </a:pPr>
            <a:r>
              <a:rPr lang="tr-TR" b="1" dirty="0" smtClean="0"/>
              <a:t>    Bu rapor </a:t>
            </a:r>
            <a:r>
              <a:rPr lang="tr-TR" b="1" u="sng" dirty="0">
                <a:solidFill>
                  <a:srgbClr val="FF0000"/>
                </a:solidFill>
              </a:rPr>
              <a:t>Ö</a:t>
            </a:r>
            <a:r>
              <a:rPr lang="tr-TR" b="1" u="sng" dirty="0" smtClean="0">
                <a:solidFill>
                  <a:srgbClr val="FF0000"/>
                </a:solidFill>
              </a:rPr>
              <a:t>z </a:t>
            </a:r>
            <a:r>
              <a:rPr lang="tr-TR" b="1" u="sng" dirty="0">
                <a:solidFill>
                  <a:srgbClr val="FF0000"/>
                </a:solidFill>
              </a:rPr>
              <a:t>D</a:t>
            </a:r>
            <a:r>
              <a:rPr lang="tr-TR" b="1" u="sng" dirty="0" smtClean="0">
                <a:solidFill>
                  <a:srgbClr val="FF0000"/>
                </a:solidFill>
              </a:rPr>
              <a:t>eğerlendirme </a:t>
            </a:r>
            <a:r>
              <a:rPr lang="tr-TR" b="1" u="sng" dirty="0">
                <a:solidFill>
                  <a:srgbClr val="FF0000"/>
                </a:solidFill>
              </a:rPr>
              <a:t>R</a:t>
            </a:r>
            <a:r>
              <a:rPr lang="tr-TR" b="1" u="sng" dirty="0" smtClean="0">
                <a:solidFill>
                  <a:srgbClr val="FF0000"/>
                </a:solidFill>
              </a:rPr>
              <a:t>aporu</a:t>
            </a:r>
            <a:r>
              <a:rPr lang="tr-TR" b="1" dirty="0" smtClean="0"/>
              <a:t>dur.</a:t>
            </a:r>
            <a:endParaRPr lang="tr-TR" b="1"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08520" y="274638"/>
            <a:ext cx="9252520" cy="1143000"/>
          </a:xfrm>
        </p:spPr>
        <p:txBody>
          <a:bodyPr>
            <a:normAutofit fontScale="90000"/>
          </a:bodyPr>
          <a:lstStyle/>
          <a:p>
            <a:r>
              <a:rPr lang="tr-TR" b="1" dirty="0" smtClean="0">
                <a:solidFill>
                  <a:schemeClr val="accent1">
                    <a:lumMod val="75000"/>
                  </a:schemeClr>
                </a:solidFill>
                <a:latin typeface="Arial Black" panose="020B0A04020102020204" pitchFamily="34" charset="0"/>
              </a:rPr>
              <a:t>Öz değerlendirmenin çerçevesi</a:t>
            </a:r>
            <a:endParaRPr lang="tr-TR"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107504" y="1417638"/>
            <a:ext cx="8928992" cy="4938713"/>
          </a:xfrm>
        </p:spPr>
        <p:txBody>
          <a:bodyPr>
            <a:normAutofit/>
          </a:bodyPr>
          <a:lstStyle/>
          <a:p>
            <a:pPr>
              <a:spcBef>
                <a:spcPts val="600"/>
              </a:spcBef>
              <a:buAutoNum type="arabicParenR"/>
            </a:pPr>
            <a:r>
              <a:rPr lang="tr-TR" b="1" dirty="0" smtClean="0"/>
              <a:t>Öz değerlendirme MTE kurumlarının tüm faaliyetleri ile özellikle öğrenenlerin deneyim ve kazanımlarının kalitesi ve standartlarıyla ilgilenir, </a:t>
            </a:r>
          </a:p>
          <a:p>
            <a:pPr>
              <a:spcBef>
                <a:spcPts val="600"/>
              </a:spcBef>
              <a:buAutoNum type="arabicParenR"/>
            </a:pPr>
            <a:r>
              <a:rPr lang="tr-TR" b="1" dirty="0" smtClean="0"/>
              <a:t>MTE kurumlarının öz değerlendirilmesi çerçevesinde  kalite standartları ve performans kriterleri esas alınır,</a:t>
            </a:r>
          </a:p>
          <a:p>
            <a:pPr>
              <a:spcBef>
                <a:spcPts val="600"/>
              </a:spcBef>
              <a:buAutoNum type="arabicParenR"/>
            </a:pPr>
            <a:r>
              <a:rPr lang="tr-TR" b="1" dirty="0" smtClean="0"/>
              <a:t>Öz değerlendirme ilgili paydaşların çıkarlarını, ulusal gelişim stratejilerini ve ulusal politikaları dikkate almalıdır.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980728"/>
          </a:xfrm>
        </p:spPr>
        <p:txBody>
          <a:bodyPr>
            <a:normAutofit/>
          </a:bodyPr>
          <a:lstStyle/>
          <a:p>
            <a:r>
              <a:rPr lang="tr-TR" b="1" dirty="0" smtClean="0">
                <a:solidFill>
                  <a:schemeClr val="accent1">
                    <a:lumMod val="75000"/>
                  </a:schemeClr>
                </a:solidFill>
                <a:latin typeface="Arial Black" panose="020B0A04020102020204" pitchFamily="34" charset="0"/>
              </a:rPr>
              <a:t>EQAVET GÖSTERGELERİ</a:t>
            </a:r>
            <a:endParaRPr lang="tr-TR"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0" y="1124745"/>
            <a:ext cx="9144000" cy="5001420"/>
          </a:xfrm>
        </p:spPr>
        <p:txBody>
          <a:bodyPr>
            <a:noAutofit/>
          </a:bodyPr>
          <a:lstStyle/>
          <a:p>
            <a:pPr marL="0" indent="0" algn="just">
              <a:buNone/>
            </a:pPr>
            <a:r>
              <a:rPr lang="tr-TR" sz="2000" dirty="0">
                <a:solidFill>
                  <a:srgbClr val="C00000"/>
                </a:solidFill>
                <a:latin typeface="Arial Black" panose="020B0A04020102020204" pitchFamily="34" charset="0"/>
              </a:rPr>
              <a:t>Öz değerlendirme çerçevesi, özellikle eğitime yönelik olarak tasarlanmış etkin Kalite Yönetim Sisteminin temel öğeleri esas alınarak geliştirilir ve Avrupa Kalite Yönetim Vakfı modeline dayalı 10 bileşeni </a:t>
            </a:r>
            <a:r>
              <a:rPr lang="tr-TR" sz="2000" dirty="0" smtClean="0">
                <a:solidFill>
                  <a:srgbClr val="C00000"/>
                </a:solidFill>
                <a:latin typeface="Arial Black" panose="020B0A04020102020204" pitchFamily="34" charset="0"/>
              </a:rPr>
              <a:t>kapsar</a:t>
            </a:r>
            <a:r>
              <a:rPr lang="tr-TR" sz="2000" dirty="0">
                <a:solidFill>
                  <a:srgbClr val="C00000"/>
                </a:solidFill>
                <a:latin typeface="Arial Black" panose="020B0A04020102020204" pitchFamily="34" charset="0"/>
              </a:rPr>
              <a:t>:</a:t>
            </a:r>
            <a:r>
              <a:rPr lang="tr-TR" sz="2400" dirty="0">
                <a:solidFill>
                  <a:srgbClr val="C00000"/>
                </a:solidFill>
                <a:latin typeface="Arial Black" panose="020B0A04020102020204" pitchFamily="34" charset="0"/>
              </a:rPr>
              <a:t> </a:t>
            </a:r>
            <a:endParaRPr lang="tr-TR" sz="2400" dirty="0" smtClean="0">
              <a:solidFill>
                <a:srgbClr val="C00000"/>
              </a:solidFill>
              <a:latin typeface="Arial Black" panose="020B0A04020102020204" pitchFamily="34" charset="0"/>
            </a:endParaRPr>
          </a:p>
          <a:p>
            <a:pPr marL="0" indent="0" algn="just">
              <a:buNone/>
            </a:pPr>
            <a:endParaRPr lang="tr-TR" sz="2400" dirty="0">
              <a:solidFill>
                <a:srgbClr val="C00000"/>
              </a:solidFill>
              <a:latin typeface="Arial Black" panose="020B0A04020102020204" pitchFamily="34" charset="0"/>
            </a:endParaRPr>
          </a:p>
          <a:p>
            <a:pPr marL="265113" indent="-265113" algn="just"/>
            <a:r>
              <a:rPr lang="tr-TR" sz="2800" b="1" dirty="0" smtClean="0"/>
              <a:t>Mesleki ve teknik eğitim veren kurum ve kuruluşlarına yönelik kalite güvence sistemlerinin uygunluğu, </a:t>
            </a:r>
          </a:p>
          <a:p>
            <a:pPr marL="265113" indent="-265113" algn="just"/>
            <a:r>
              <a:rPr lang="tr-TR" sz="2800" b="1" dirty="0" smtClean="0"/>
              <a:t>Öğretmen ve eğiticilerin eğitimine yapılan yatırımlar, </a:t>
            </a:r>
          </a:p>
          <a:p>
            <a:pPr marL="265113" indent="-265113" algn="just"/>
            <a:r>
              <a:rPr lang="tr-TR" sz="2800" b="1" dirty="0" smtClean="0"/>
              <a:t>MTE programlarına katılım oranları,</a:t>
            </a:r>
          </a:p>
          <a:p>
            <a:pPr marL="265113" indent="-265113" algn="just"/>
            <a:r>
              <a:rPr lang="tr-TR" sz="2800" b="1" dirty="0" smtClean="0"/>
              <a:t>MTE Programlarını tamamlama oranları,</a:t>
            </a:r>
          </a:p>
          <a:p>
            <a:pPr marL="265113" indent="-265113" algn="just"/>
            <a:r>
              <a:rPr lang="tr-TR" sz="2800" b="1" dirty="0" smtClean="0"/>
              <a:t>MTE Programlarına yerleştirme oranları,</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a:p>
        </p:txBody>
      </p:sp>
      <p:sp>
        <p:nvSpPr>
          <p:cNvPr id="5" name="Dikdörtgen 4"/>
          <p:cNvSpPr/>
          <p:nvPr/>
        </p:nvSpPr>
        <p:spPr>
          <a:xfrm>
            <a:off x="0" y="6270182"/>
            <a:ext cx="8435280" cy="369332"/>
          </a:xfrm>
          <a:prstGeom prst="rect">
            <a:avLst/>
          </a:prstGeom>
        </p:spPr>
        <p:txBody>
          <a:bodyPr wrap="square">
            <a:spAutoFit/>
          </a:bodyPr>
          <a:lstStyle/>
          <a:p>
            <a:r>
              <a:rPr lang="tr-TR" b="1" dirty="0" smtClean="0">
                <a:solidFill>
                  <a:srgbClr val="6A6A6A"/>
                </a:solidFill>
                <a:latin typeface="arial" panose="020B0604020202020204" pitchFamily="34" charset="0"/>
              </a:rPr>
              <a:t>EQAVET: </a:t>
            </a:r>
            <a:r>
              <a:rPr lang="en-US" b="1" dirty="0" smtClean="0">
                <a:solidFill>
                  <a:srgbClr val="6A6A6A"/>
                </a:solidFill>
                <a:latin typeface="arial" panose="020B0604020202020204" pitchFamily="34" charset="0"/>
              </a:rPr>
              <a:t>European Quality Assurance in Vocational Education and Training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195"/>
            <a:ext cx="8229600" cy="980728"/>
          </a:xfrm>
        </p:spPr>
        <p:txBody>
          <a:bodyPr>
            <a:normAutofit/>
          </a:bodyPr>
          <a:lstStyle/>
          <a:p>
            <a:r>
              <a:rPr lang="tr-TR" b="1" dirty="0" smtClean="0">
                <a:solidFill>
                  <a:schemeClr val="accent1">
                    <a:lumMod val="75000"/>
                  </a:schemeClr>
                </a:solidFill>
                <a:latin typeface="Arial Black" panose="020B0A04020102020204" pitchFamily="34" charset="0"/>
              </a:rPr>
              <a:t>EQAVET GÖSTERGELERİ</a:t>
            </a:r>
            <a:endParaRPr lang="tr-TR"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457200" y="1124745"/>
            <a:ext cx="8229600" cy="5001420"/>
          </a:xfrm>
        </p:spPr>
        <p:txBody>
          <a:bodyPr>
            <a:noAutofit/>
          </a:bodyPr>
          <a:lstStyle/>
          <a:p>
            <a:pPr marL="0" indent="0" algn="just">
              <a:buNone/>
            </a:pPr>
            <a:r>
              <a:rPr lang="tr-TR" sz="2800" dirty="0">
                <a:latin typeface="Arial Black" panose="020B0A04020102020204" pitchFamily="34" charset="0"/>
              </a:rPr>
              <a:t> </a:t>
            </a:r>
          </a:p>
          <a:p>
            <a:pPr marL="265113" indent="-265113" algn="just"/>
            <a:r>
              <a:rPr lang="tr-TR" sz="2800" b="1" dirty="0" smtClean="0"/>
              <a:t>İş yerinde edinilen becerilerin kullanımı,</a:t>
            </a:r>
          </a:p>
          <a:p>
            <a:pPr marL="265113" indent="-265113" algn="just"/>
            <a:r>
              <a:rPr lang="tr-TR" sz="2800" b="1" dirty="0" smtClean="0"/>
              <a:t>İşsizlik Oranları, </a:t>
            </a:r>
          </a:p>
          <a:p>
            <a:pPr marL="265113" indent="-265113" algn="just"/>
            <a:r>
              <a:rPr lang="tr-TR" sz="2800" b="1" dirty="0" smtClean="0"/>
              <a:t>Dezavantajlı grupların yaygınlığı,  </a:t>
            </a:r>
          </a:p>
          <a:p>
            <a:pPr marL="265113" indent="-265113" algn="just"/>
            <a:r>
              <a:rPr lang="tr-TR" sz="2800" b="1" dirty="0" smtClean="0"/>
              <a:t>İş piyasasındaki eğitim ihtiyaçlarının belirlenmesine yönelik mekanizmalar,</a:t>
            </a:r>
          </a:p>
          <a:p>
            <a:pPr marL="265113" indent="-265113" algn="just"/>
            <a:r>
              <a:rPr lang="tr-TR" sz="2800" b="1" dirty="0" err="1" smtClean="0"/>
              <a:t>MTE’e</a:t>
            </a:r>
            <a:r>
              <a:rPr lang="tr-TR" sz="2800" b="1" dirty="0" smtClean="0"/>
              <a:t> daha iyi erişimin teşvik edilmesi için kullanılan programlardan oluşmaktadır.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19</a:t>
            </a:fld>
            <a:endParaRPr lang="tr-TR"/>
          </a:p>
        </p:txBody>
      </p:sp>
    </p:spTree>
    <p:extLst>
      <p:ext uri="{BB962C8B-B14F-4D97-AF65-F5344CB8AC3E}">
        <p14:creationId xmlns:p14="http://schemas.microsoft.com/office/powerpoint/2010/main" val="3565247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836712"/>
          </a:xfrm>
        </p:spPr>
        <p:txBody>
          <a:bodyPr>
            <a:noAutofit/>
          </a:bodyPr>
          <a:lstStyle/>
          <a:p>
            <a:r>
              <a:rPr lang="tr-TR" sz="2600" b="1" dirty="0">
                <a:solidFill>
                  <a:schemeClr val="tx1">
                    <a:lumMod val="85000"/>
                    <a:lumOff val="15000"/>
                  </a:schemeClr>
                </a:solidFill>
                <a:effectLst>
                  <a:outerShdw blurRad="38100" dist="25400" dir="5400000" algn="tl" rotWithShape="0">
                    <a:srgbClr val="000000">
                      <a:alpha val="43000"/>
                    </a:srgbClr>
                  </a:outerShdw>
                </a:effectLst>
                <a:latin typeface="+mn-lt"/>
                <a:ea typeface="+mn-ea"/>
                <a:cs typeface="+mn-cs"/>
              </a:rPr>
              <a:t>Türkiye’deki Mesleki ve Teknik Eğitimin Kalitesinin Geliştirilmesi İçin </a:t>
            </a:r>
            <a:endParaRPr lang="en-GB" sz="2600" b="1" dirty="0">
              <a:solidFill>
                <a:schemeClr val="tx1">
                  <a:lumMod val="85000"/>
                  <a:lumOff val="15000"/>
                </a:schemeClr>
              </a:solidFill>
              <a:effectLst>
                <a:outerShdw blurRad="38100" dist="25400" dir="5400000" algn="tl" rotWithShape="0">
                  <a:srgbClr val="000000">
                    <a:alpha val="43000"/>
                  </a:srgbClr>
                </a:outerShdw>
              </a:effectLst>
              <a:latin typeface="+mn-lt"/>
              <a:ea typeface="+mn-ea"/>
              <a:cs typeface="+mn-cs"/>
            </a:endParaRPr>
          </a:p>
        </p:txBody>
      </p:sp>
      <p:sp>
        <p:nvSpPr>
          <p:cNvPr id="3" name="Subtitle 2"/>
          <p:cNvSpPr>
            <a:spLocks noGrp="1"/>
          </p:cNvSpPr>
          <p:nvPr>
            <p:ph type="subTitle" idx="1"/>
          </p:nvPr>
        </p:nvSpPr>
        <p:spPr>
          <a:xfrm>
            <a:off x="1143000" y="836712"/>
            <a:ext cx="6858000" cy="720080"/>
          </a:xfrm>
        </p:spPr>
        <p:txBody>
          <a:bodyPr>
            <a:normAutofit/>
          </a:bodyPr>
          <a:lstStyle/>
          <a:p>
            <a:r>
              <a:rPr lang="tr-TR" sz="4000" b="1" dirty="0">
                <a:solidFill>
                  <a:srgbClr val="002060"/>
                </a:solidFill>
                <a:latin typeface="Franklin Gothic Book" panose="020B0503020102020204" pitchFamily="34" charset="0"/>
                <a:ea typeface="+mj-ea"/>
                <a:cs typeface="+mj-cs"/>
              </a:rPr>
              <a:t>SÜREKLİ</a:t>
            </a:r>
            <a:r>
              <a:rPr lang="tr-TR" sz="3600" b="1" dirty="0">
                <a:solidFill>
                  <a:srgbClr val="002060"/>
                </a:solidFill>
                <a:latin typeface="+mj-lt"/>
                <a:ea typeface="+mj-ea"/>
                <a:cs typeface="+mj-cs"/>
              </a:rPr>
              <a:t> GELİŞİM DÖNGÜSÜ</a:t>
            </a:r>
            <a:endParaRPr lang="en-GB" sz="3600" b="1" dirty="0">
              <a:solidFill>
                <a:srgbClr val="002060"/>
              </a:solidFill>
              <a:latin typeface="+mj-lt"/>
              <a:ea typeface="+mj-ea"/>
              <a:cs typeface="+mj-cs"/>
            </a:endParaRPr>
          </a:p>
        </p:txBody>
      </p:sp>
      <p:graphicFrame>
        <p:nvGraphicFramePr>
          <p:cNvPr id="5" name="Diagram 2"/>
          <p:cNvGraphicFramePr/>
          <p:nvPr>
            <p:extLst>
              <p:ext uri="{D42A27DB-BD31-4B8C-83A1-F6EECF244321}">
                <p14:modId xmlns:p14="http://schemas.microsoft.com/office/powerpoint/2010/main" val="3896019588"/>
              </p:ext>
            </p:extLst>
          </p:nvPr>
        </p:nvGraphicFramePr>
        <p:xfrm>
          <a:off x="683568" y="1556792"/>
          <a:ext cx="7920880" cy="5301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2</a:t>
            </a:fld>
            <a:endParaRPr lang="en-GB">
              <a:solidFill>
                <a:prstClr val="black">
                  <a:tint val="75000"/>
                </a:prstClr>
              </a:solidFill>
            </a:endParaRPr>
          </a:p>
        </p:txBody>
      </p:sp>
    </p:spTree>
    <p:extLst>
      <p:ext uri="{BB962C8B-B14F-4D97-AF65-F5344CB8AC3E}">
        <p14:creationId xmlns:p14="http://schemas.microsoft.com/office/powerpoint/2010/main" val="14357099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accent1">
                    <a:lumMod val="75000"/>
                  </a:schemeClr>
                </a:solidFill>
                <a:latin typeface="Arial Black" panose="020B0A04020102020204" pitchFamily="34" charset="0"/>
              </a:rPr>
              <a:t>Öz Değerlendirme Çerçevesi</a:t>
            </a:r>
            <a:endParaRPr lang="tr-TR" dirty="0">
              <a:solidFill>
                <a:schemeClr val="accent1">
                  <a:lumMod val="75000"/>
                </a:schemeClr>
              </a:solidFill>
              <a:latin typeface="Arial Black" panose="020B0A04020102020204" pitchFamily="34" charset="0"/>
            </a:endParaRPr>
          </a:p>
        </p:txBody>
      </p:sp>
      <p:sp>
        <p:nvSpPr>
          <p:cNvPr id="3" name="İçerik Yer Tutucusu 2"/>
          <p:cNvSpPr>
            <a:spLocks noGrp="1"/>
          </p:cNvSpPr>
          <p:nvPr>
            <p:ph idx="1"/>
          </p:nvPr>
        </p:nvSpPr>
        <p:spPr>
          <a:xfrm>
            <a:off x="0" y="1600201"/>
            <a:ext cx="9036496" cy="5121275"/>
          </a:xfrm>
        </p:spPr>
        <p:txBody>
          <a:bodyPr>
            <a:normAutofit fontScale="55000" lnSpcReduction="20000"/>
          </a:bodyPr>
          <a:lstStyle/>
          <a:p>
            <a:pPr marL="0" indent="0" fontAlgn="base">
              <a:buNone/>
            </a:pPr>
            <a:r>
              <a:rPr lang="tr-TR" b="1" dirty="0" smtClean="0"/>
              <a:t>Öz değerlendirme çerçevesi </a:t>
            </a:r>
            <a:r>
              <a:rPr lang="tr-TR" b="1" dirty="0" err="1" smtClean="0"/>
              <a:t>EQAVET’in</a:t>
            </a:r>
            <a:r>
              <a:rPr lang="tr-TR" b="1" dirty="0" smtClean="0"/>
              <a:t> bu 10 göstergesi baz alınarak aşağıdaki dokuz başlık altında oluşturulmuştur:</a:t>
            </a:r>
          </a:p>
          <a:p>
            <a:pPr marL="0" indent="0" fontAlgn="base">
              <a:buNone/>
            </a:pPr>
            <a:r>
              <a:rPr lang="tr-TR" sz="4400" b="1" dirty="0" smtClean="0"/>
              <a:t>Faaliyet  </a:t>
            </a:r>
            <a:endParaRPr lang="tr-TR" sz="4400" dirty="0"/>
          </a:p>
          <a:p>
            <a:pPr fontAlgn="base"/>
            <a:r>
              <a:rPr lang="tr-TR" sz="4400" dirty="0">
                <a:solidFill>
                  <a:srgbClr val="C00000"/>
                </a:solidFill>
              </a:rPr>
              <a:t>Liderlik (Eğitim Yönetimi)</a:t>
            </a:r>
          </a:p>
          <a:p>
            <a:pPr fontAlgn="base"/>
            <a:r>
              <a:rPr lang="tr-TR" sz="4400" dirty="0">
                <a:solidFill>
                  <a:srgbClr val="C00000"/>
                </a:solidFill>
              </a:rPr>
              <a:t>Strateji (Eğitim Faaliyetlerinin Planlanması)</a:t>
            </a:r>
          </a:p>
          <a:p>
            <a:pPr fontAlgn="base"/>
            <a:r>
              <a:rPr lang="tr-TR" sz="4400" dirty="0">
                <a:solidFill>
                  <a:srgbClr val="C00000"/>
                </a:solidFill>
              </a:rPr>
              <a:t>Personel (Yöneticiler, eğitimciler ve destek personeli)</a:t>
            </a:r>
          </a:p>
          <a:p>
            <a:pPr fontAlgn="base"/>
            <a:r>
              <a:rPr lang="tr-TR" sz="4400" dirty="0">
                <a:solidFill>
                  <a:srgbClr val="C00000"/>
                </a:solidFill>
              </a:rPr>
              <a:t>Ortaklıklar ve Kaynaklar </a:t>
            </a:r>
          </a:p>
          <a:p>
            <a:pPr fontAlgn="base"/>
            <a:r>
              <a:rPr lang="tr-TR" sz="4400" dirty="0">
                <a:solidFill>
                  <a:srgbClr val="C00000"/>
                </a:solidFill>
              </a:rPr>
              <a:t>Süreçler, Ürünler ve Hizmetler</a:t>
            </a:r>
          </a:p>
          <a:p>
            <a:pPr marL="0" indent="0" fontAlgn="base">
              <a:buNone/>
            </a:pPr>
            <a:r>
              <a:rPr lang="tr-TR" sz="4400" b="1" dirty="0" smtClean="0"/>
              <a:t>Çıktılar </a:t>
            </a:r>
            <a:r>
              <a:rPr lang="tr-TR" sz="4400" b="1" dirty="0"/>
              <a:t>veya Sonuçlar </a:t>
            </a:r>
            <a:endParaRPr lang="tr-TR" sz="4400" dirty="0"/>
          </a:p>
          <a:p>
            <a:pPr fontAlgn="base"/>
            <a:r>
              <a:rPr lang="tr-TR" sz="4400" dirty="0">
                <a:solidFill>
                  <a:srgbClr val="C00000"/>
                </a:solidFill>
              </a:rPr>
              <a:t>Öğrenci Çıktıları</a:t>
            </a:r>
          </a:p>
          <a:p>
            <a:pPr fontAlgn="base"/>
            <a:r>
              <a:rPr lang="tr-TR" sz="4400" dirty="0">
                <a:solidFill>
                  <a:srgbClr val="C00000"/>
                </a:solidFill>
              </a:rPr>
              <a:t>Personel Çıktıları</a:t>
            </a:r>
          </a:p>
          <a:p>
            <a:pPr fontAlgn="base"/>
            <a:r>
              <a:rPr lang="tr-TR" sz="4400" dirty="0">
                <a:solidFill>
                  <a:srgbClr val="C00000"/>
                </a:solidFill>
              </a:rPr>
              <a:t>Ortaklık Çıktıları</a:t>
            </a:r>
          </a:p>
          <a:p>
            <a:r>
              <a:rPr lang="tr-TR" sz="4400" dirty="0">
                <a:solidFill>
                  <a:srgbClr val="C00000"/>
                </a:solidFill>
              </a:rPr>
              <a:t>Kurumsal Çıktılar </a:t>
            </a:r>
            <a:endParaRPr lang="tr-TR" sz="4400" dirty="0" smtClean="0">
              <a:solidFill>
                <a:srgbClr val="C00000"/>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20</a:t>
            </a:fld>
            <a:endParaRPr lang="tr-TR"/>
          </a:p>
        </p:txBody>
      </p:sp>
    </p:spTree>
    <p:extLst>
      <p:ext uri="{BB962C8B-B14F-4D97-AF65-F5344CB8AC3E}">
        <p14:creationId xmlns:p14="http://schemas.microsoft.com/office/powerpoint/2010/main" val="36191188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3648" y="-2429"/>
            <a:ext cx="9144000" cy="968995"/>
          </a:xfrm>
        </p:spPr>
        <p:txBody>
          <a:bodyPr>
            <a:noAutofit/>
          </a:bodyPr>
          <a:lstStyle/>
          <a:p>
            <a:r>
              <a:rPr lang="tr-TR" b="1" dirty="0" smtClean="0">
                <a:solidFill>
                  <a:schemeClr val="accent1">
                    <a:lumMod val="75000"/>
                  </a:schemeClr>
                </a:solidFill>
                <a:latin typeface="+mn-lt"/>
              </a:rPr>
              <a:t>Öz değerlendirme ve sürekli gelişim</a:t>
            </a:r>
            <a:endParaRPr lang="tr-TR" b="1" dirty="0">
              <a:solidFill>
                <a:schemeClr val="accent1">
                  <a:lumMod val="75000"/>
                </a:schemeClr>
              </a:solidFill>
              <a:latin typeface="+mn-lt"/>
            </a:endParaRPr>
          </a:p>
        </p:txBody>
      </p:sp>
      <p:sp>
        <p:nvSpPr>
          <p:cNvPr id="3" name="2 İçerik Yer Tutucusu"/>
          <p:cNvSpPr>
            <a:spLocks noGrp="1"/>
          </p:cNvSpPr>
          <p:nvPr>
            <p:ph idx="1"/>
          </p:nvPr>
        </p:nvSpPr>
        <p:spPr>
          <a:xfrm>
            <a:off x="323528" y="966567"/>
            <a:ext cx="8568952" cy="5159598"/>
          </a:xfrm>
        </p:spPr>
        <p:txBody>
          <a:bodyPr>
            <a:normAutofit/>
          </a:bodyPr>
          <a:lstStyle/>
          <a:p>
            <a:pPr marL="0" indent="0">
              <a:buNone/>
            </a:pPr>
            <a:r>
              <a:rPr lang="tr-TR" sz="2000" b="1" dirty="0" smtClean="0">
                <a:latin typeface="Arial Black" panose="020B0A04020102020204" pitchFamily="34" charset="0"/>
              </a:rPr>
              <a:t>Öz değerlendirme her yıl tekrarlanmaktadır. Süreç:</a:t>
            </a:r>
          </a:p>
          <a:p>
            <a:pPr>
              <a:spcBef>
                <a:spcPts val="0"/>
              </a:spcBef>
            </a:pPr>
            <a:r>
              <a:rPr lang="tr-TR" sz="1800" b="1" dirty="0" smtClean="0">
                <a:solidFill>
                  <a:srgbClr val="C00000"/>
                </a:solidFill>
              </a:rPr>
              <a:t>Performansın değerlendirilmesi</a:t>
            </a:r>
          </a:p>
          <a:p>
            <a:pPr>
              <a:spcBef>
                <a:spcPts val="0"/>
              </a:spcBef>
            </a:pPr>
            <a:r>
              <a:rPr lang="tr-TR" sz="1800" b="1" dirty="0" smtClean="0">
                <a:solidFill>
                  <a:srgbClr val="C00000"/>
                </a:solidFill>
              </a:rPr>
              <a:t>Öz değerlendirme raporu</a:t>
            </a:r>
          </a:p>
          <a:p>
            <a:pPr>
              <a:spcBef>
                <a:spcPts val="0"/>
              </a:spcBef>
            </a:pPr>
            <a:r>
              <a:rPr lang="tr-TR" sz="1800" b="1" dirty="0" smtClean="0">
                <a:solidFill>
                  <a:srgbClr val="C00000"/>
                </a:solidFill>
              </a:rPr>
              <a:t>Gelişme (ilerleme) planı, gelişim hedefleri ve eylem planları</a:t>
            </a:r>
          </a:p>
          <a:p>
            <a:pPr>
              <a:spcBef>
                <a:spcPts val="0"/>
              </a:spcBef>
            </a:pPr>
            <a:r>
              <a:rPr lang="tr-TR" sz="1800" b="1" dirty="0" smtClean="0">
                <a:solidFill>
                  <a:srgbClr val="C00000"/>
                </a:solidFill>
              </a:rPr>
              <a:t>İzleme ve değerlendirme, gelişme ve eylem planlarındaki hedeflere ulaşılıp ulaşılmadığını kapsar</a:t>
            </a:r>
          </a:p>
          <a:p>
            <a:pPr>
              <a:spcBef>
                <a:spcPts val="0"/>
              </a:spcBef>
            </a:pPr>
            <a:r>
              <a:rPr lang="tr-TR" sz="1800" b="1" dirty="0" smtClean="0">
                <a:solidFill>
                  <a:srgbClr val="C00000"/>
                </a:solidFill>
              </a:rPr>
              <a:t>Dış denetim </a:t>
            </a:r>
          </a:p>
          <a:p>
            <a:endParaRPr lang="tr-TR" sz="2600" dirty="0"/>
          </a:p>
        </p:txBody>
      </p:sp>
      <p:pic>
        <p:nvPicPr>
          <p:cNvPr id="1026" name="Picture 2"/>
          <p:cNvPicPr>
            <a:picLocks noChangeAspect="1" noChangeArrowheads="1"/>
          </p:cNvPicPr>
          <p:nvPr/>
        </p:nvPicPr>
        <p:blipFill>
          <a:blip r:embed="rId3" cstate="print"/>
          <a:srcRect/>
          <a:stretch>
            <a:fillRect/>
          </a:stretch>
        </p:blipFill>
        <p:spPr bwMode="auto">
          <a:xfrm>
            <a:off x="440020" y="3063858"/>
            <a:ext cx="8335967" cy="3657618"/>
          </a:xfrm>
          <a:prstGeom prst="rect">
            <a:avLst/>
          </a:prstGeom>
          <a:noFill/>
          <a:ln w="9525">
            <a:noFill/>
            <a:miter lim="800000"/>
            <a:headEnd/>
            <a:tailEnd/>
          </a:ln>
          <a:effectLst/>
        </p:spPr>
      </p:pic>
      <p:sp>
        <p:nvSpPr>
          <p:cNvPr id="5" name="4 Slayt Numarası Yer Tutucusu"/>
          <p:cNvSpPr>
            <a:spLocks noGrp="1"/>
          </p:cNvSpPr>
          <p:nvPr>
            <p:ph type="sldNum" sz="quarter" idx="12"/>
          </p:nvPr>
        </p:nvSpPr>
        <p:spPr/>
        <p:txBody>
          <a:bodyPr/>
          <a:lstStyle/>
          <a:p>
            <a:fld id="{B1DEFA8C-F947-479F-BE07-76B6B3F80BF1}" type="slidenum">
              <a:rPr lang="tr-TR" smtClean="0"/>
              <a:pPr/>
              <a:t>21</a:t>
            </a:fld>
            <a:endParaRPr lang="tr-T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0" y="301270"/>
            <a:ext cx="9036496" cy="1143000"/>
          </a:xfrm>
        </p:spPr>
        <p:txBody>
          <a:bodyPr>
            <a:normAutofit fontScale="90000"/>
          </a:bodyPr>
          <a:lstStyle/>
          <a:p>
            <a:r>
              <a:rPr lang="tr-TR" b="1" dirty="0" smtClean="0">
                <a:solidFill>
                  <a:schemeClr val="accent1">
                    <a:lumMod val="75000"/>
                  </a:schemeClr>
                </a:solidFill>
                <a:latin typeface="Arial Black" panose="020B0A04020102020204" pitchFamily="34" charset="0"/>
              </a:rPr>
              <a:t>Öz değerlendirme neler sağlar?</a:t>
            </a:r>
            <a:endParaRPr lang="en-US"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467544" y="1412776"/>
            <a:ext cx="8424936" cy="4896544"/>
          </a:xfrm>
        </p:spPr>
        <p:txBody>
          <a:bodyPr>
            <a:noAutofit/>
          </a:bodyPr>
          <a:lstStyle/>
          <a:p>
            <a:pPr algn="just"/>
            <a:r>
              <a:rPr lang="tr-TR" b="1" dirty="0"/>
              <a:t>Mesleki eğitim kurumundaki tüm etkinliklerin genel ve sistematik görünümü hakkında bilgi verir,</a:t>
            </a:r>
            <a:endParaRPr lang="en-US" b="1" dirty="0"/>
          </a:p>
          <a:p>
            <a:pPr algn="just"/>
            <a:r>
              <a:rPr lang="tr-TR" b="1" dirty="0"/>
              <a:t>Kurumun yapmak istedikleri ile elde edilen sonuçlar arasındaki uyumun doğrulanmasını sağlar,</a:t>
            </a:r>
          </a:p>
          <a:p>
            <a:pPr algn="just"/>
            <a:r>
              <a:rPr lang="tr-TR" b="1" dirty="0"/>
              <a:t>Tecrübelere dayalı olarak mantıklı çözüm üretilmesine imkan verir, </a:t>
            </a:r>
            <a:endParaRPr lang="en-US" b="1"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22</a:t>
            </a:fld>
            <a:endParaRPr lang="tr-T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0" y="301270"/>
            <a:ext cx="9036496" cy="1143000"/>
          </a:xfrm>
        </p:spPr>
        <p:txBody>
          <a:bodyPr>
            <a:normAutofit fontScale="90000"/>
          </a:bodyPr>
          <a:lstStyle/>
          <a:p>
            <a:r>
              <a:rPr lang="tr-TR" b="1" dirty="0" smtClean="0">
                <a:solidFill>
                  <a:schemeClr val="accent1">
                    <a:lumMod val="75000"/>
                  </a:schemeClr>
                </a:solidFill>
                <a:latin typeface="Arial Black" panose="020B0A04020102020204" pitchFamily="34" charset="0"/>
              </a:rPr>
              <a:t>Öz değerlendirme neler sağlar?</a:t>
            </a:r>
            <a:endParaRPr lang="en-US"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467544" y="1412776"/>
            <a:ext cx="8424936" cy="4896544"/>
          </a:xfrm>
        </p:spPr>
        <p:txBody>
          <a:bodyPr>
            <a:noAutofit/>
          </a:bodyPr>
          <a:lstStyle/>
          <a:p>
            <a:pPr marL="176213" indent="-176213">
              <a:lnSpc>
                <a:spcPct val="110000"/>
              </a:lnSpc>
              <a:spcBef>
                <a:spcPts val="0"/>
              </a:spcBef>
            </a:pPr>
            <a:r>
              <a:rPr lang="tr-TR" b="1" dirty="0"/>
              <a:t>Çok fazla iyileştirilecek alan olması durumunda iyileştirilmesi gereken alanlar arasında öncelikli olanların belirlenmesine yardımcı olur,</a:t>
            </a:r>
            <a:endParaRPr lang="en-US" b="1" dirty="0"/>
          </a:p>
          <a:p>
            <a:pPr marL="176213" indent="-176213">
              <a:lnSpc>
                <a:spcPct val="110000"/>
              </a:lnSpc>
              <a:spcBef>
                <a:spcPts val="0"/>
              </a:spcBef>
            </a:pPr>
            <a:r>
              <a:rPr lang="tr-TR" b="1" dirty="0">
                <a:solidFill>
                  <a:srgbClr val="0070C0"/>
                </a:solidFill>
              </a:rPr>
              <a:t>Süreklilik sağlar, değerlendirme planlama ve uygulamanın tabii bir parçasıdır,</a:t>
            </a:r>
            <a:endParaRPr lang="en-US" b="1" dirty="0">
              <a:solidFill>
                <a:srgbClr val="0070C0"/>
              </a:solidFill>
            </a:endParaRPr>
          </a:p>
          <a:p>
            <a:pPr marL="176213" indent="-176213">
              <a:lnSpc>
                <a:spcPct val="110000"/>
              </a:lnSpc>
              <a:spcBef>
                <a:spcPts val="0"/>
              </a:spcBef>
            </a:pPr>
            <a:r>
              <a:rPr lang="tr-TR" b="1" dirty="0">
                <a:solidFill>
                  <a:schemeClr val="accent6">
                    <a:lumMod val="50000"/>
                  </a:schemeClr>
                </a:solidFill>
              </a:rPr>
              <a:t>Süreç boyunca tüm katkıda bulunanların  gelecek görevlere odaklanmaları ve motive olmaları için  ortak  karara varmalarını sağlar,</a:t>
            </a:r>
            <a:endParaRPr lang="en-US" b="1" dirty="0">
              <a:solidFill>
                <a:schemeClr val="accent6">
                  <a:lumMod val="50000"/>
                </a:schemeClr>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23</a:t>
            </a:fld>
            <a:endParaRPr lang="tr-TR"/>
          </a:p>
        </p:txBody>
      </p:sp>
    </p:spTree>
    <p:extLst>
      <p:ext uri="{BB962C8B-B14F-4D97-AF65-F5344CB8AC3E}">
        <p14:creationId xmlns:p14="http://schemas.microsoft.com/office/powerpoint/2010/main" val="38855055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435280" cy="5328592"/>
          </a:xfrm>
        </p:spPr>
        <p:txBody>
          <a:bodyPr>
            <a:noAutofit/>
          </a:bodyPr>
          <a:lstStyle/>
          <a:p>
            <a:pPr algn="just"/>
            <a:r>
              <a:rPr lang="tr-TR" b="1" dirty="0" smtClean="0"/>
              <a:t>Etkililik, temel seviyede verilerin değerlendirilmesi ve alınan kişisel kararların daha faydalı hale dönüştürülmesine yardımcı olur,</a:t>
            </a:r>
            <a:endParaRPr lang="en-US" b="1" dirty="0" smtClean="0"/>
          </a:p>
          <a:p>
            <a:pPr algn="just"/>
            <a:r>
              <a:rPr lang="tr-TR" b="1" dirty="0" smtClean="0"/>
              <a:t>Bölgesel ihtiyaçlara göre etkinliklerin esnekliğine ve uygunluğuna imkan verir,</a:t>
            </a:r>
            <a:endParaRPr lang="en-US" b="1" dirty="0" smtClean="0"/>
          </a:p>
          <a:p>
            <a:pPr algn="just"/>
            <a:r>
              <a:rPr lang="tr-TR" b="1" dirty="0" smtClean="0"/>
              <a:t>Delilere dayalı değerlendirme sağlar,</a:t>
            </a:r>
          </a:p>
          <a:p>
            <a:pPr algn="just"/>
            <a:r>
              <a:rPr lang="tr-TR" b="1" dirty="0" smtClean="0"/>
              <a:t>Periyodik öz değerlendirme zamanla ilerlemenin (ölçülmesini) gözlemlenmesini sağlar,</a:t>
            </a:r>
          </a:p>
        </p:txBody>
      </p:sp>
      <p:sp>
        <p:nvSpPr>
          <p:cNvPr id="4" name="1 Başlık"/>
          <p:cNvSpPr>
            <a:spLocks noGrp="1"/>
          </p:cNvSpPr>
          <p:nvPr>
            <p:ph type="title"/>
          </p:nvPr>
        </p:nvSpPr>
        <p:spPr>
          <a:xfrm>
            <a:off x="0" y="274638"/>
            <a:ext cx="9144000" cy="1143000"/>
          </a:xfrm>
        </p:spPr>
        <p:txBody>
          <a:bodyPr>
            <a:normAutofit fontScale="90000"/>
          </a:bodyPr>
          <a:lstStyle/>
          <a:p>
            <a:r>
              <a:rPr lang="tr-TR" b="1" dirty="0" smtClean="0">
                <a:solidFill>
                  <a:schemeClr val="accent1">
                    <a:lumMod val="75000"/>
                  </a:schemeClr>
                </a:solidFill>
                <a:latin typeface="Arial Black" panose="020B0A04020102020204" pitchFamily="34" charset="0"/>
              </a:rPr>
              <a:t>Öz değerlendirme neler sağlar?</a:t>
            </a:r>
            <a:endParaRPr lang="en-US" b="1" dirty="0">
              <a:solidFill>
                <a:schemeClr val="accent1">
                  <a:lumMod val="75000"/>
                </a:schemeClr>
              </a:solidFill>
              <a:latin typeface="Arial Black" panose="020B0A04020102020204" pitchFamily="34" charset="0"/>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24</a:t>
            </a:fld>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28800"/>
            <a:ext cx="8435280" cy="4968552"/>
          </a:xfrm>
        </p:spPr>
        <p:txBody>
          <a:bodyPr>
            <a:noAutofit/>
          </a:bodyPr>
          <a:lstStyle/>
          <a:p>
            <a:pPr algn="just"/>
            <a:r>
              <a:rPr lang="tr-TR" b="1" dirty="0"/>
              <a:t>Tüm MTE kurumlarında önceden belirlenmiş kalite güvence kriterlerine göre değerlendirme yapılmasını sağlar,</a:t>
            </a:r>
          </a:p>
          <a:p>
            <a:pPr algn="just"/>
            <a:r>
              <a:rPr lang="tr-TR" b="1" dirty="0"/>
              <a:t>Amaçlar, destek stratejileri ve süreçler arasında bir ilişki kurar,</a:t>
            </a:r>
          </a:p>
          <a:p>
            <a:pPr algn="just"/>
            <a:r>
              <a:rPr lang="tr-TR" b="1" dirty="0"/>
              <a:t>Çalışanları gelişim sürecine katarak çalışanlar arasında heyecan oluşturur,</a:t>
            </a:r>
          </a:p>
          <a:p>
            <a:pPr algn="just"/>
            <a:r>
              <a:rPr lang="tr-TR" b="1" dirty="0"/>
              <a:t>MTE kurumları arasında farklı alanlarda iyi uygulamaların paylaşılmasına imkan sağlar,</a:t>
            </a:r>
          </a:p>
        </p:txBody>
      </p:sp>
      <p:sp>
        <p:nvSpPr>
          <p:cNvPr id="4" name="1 Başlık"/>
          <p:cNvSpPr>
            <a:spLocks noGrp="1"/>
          </p:cNvSpPr>
          <p:nvPr>
            <p:ph type="title"/>
          </p:nvPr>
        </p:nvSpPr>
        <p:spPr>
          <a:xfrm>
            <a:off x="0" y="274638"/>
            <a:ext cx="9144000" cy="1143000"/>
          </a:xfrm>
        </p:spPr>
        <p:txBody>
          <a:bodyPr>
            <a:normAutofit fontScale="90000"/>
          </a:bodyPr>
          <a:lstStyle/>
          <a:p>
            <a:r>
              <a:rPr lang="tr-TR" b="1" dirty="0" smtClean="0">
                <a:solidFill>
                  <a:schemeClr val="accent1">
                    <a:lumMod val="75000"/>
                  </a:schemeClr>
                </a:solidFill>
                <a:latin typeface="Arial Black" panose="020B0A04020102020204" pitchFamily="34" charset="0"/>
              </a:rPr>
              <a:t>Öz değerlendirme neler sağlar?</a:t>
            </a:r>
            <a:endParaRPr lang="en-US" b="1" dirty="0">
              <a:solidFill>
                <a:schemeClr val="accent1">
                  <a:lumMod val="75000"/>
                </a:schemeClr>
              </a:solidFill>
              <a:latin typeface="Arial Black" panose="020B0A04020102020204" pitchFamily="34" charset="0"/>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25</a:t>
            </a:fld>
            <a:endParaRPr lang="tr-TR"/>
          </a:p>
        </p:txBody>
      </p:sp>
    </p:spTree>
    <p:extLst>
      <p:ext uri="{BB962C8B-B14F-4D97-AF65-F5344CB8AC3E}">
        <p14:creationId xmlns:p14="http://schemas.microsoft.com/office/powerpoint/2010/main" val="254788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9144000" cy="1143000"/>
          </a:xfrm>
        </p:spPr>
        <p:txBody>
          <a:bodyPr>
            <a:normAutofit fontScale="90000"/>
          </a:bodyPr>
          <a:lstStyle/>
          <a:p>
            <a:r>
              <a:rPr lang="tr-TR" b="1" dirty="0" smtClean="0">
                <a:solidFill>
                  <a:schemeClr val="accent1">
                    <a:lumMod val="75000"/>
                  </a:schemeClr>
                </a:solidFill>
                <a:latin typeface="Arial Black" panose="020B0A04020102020204" pitchFamily="34" charset="0"/>
              </a:rPr>
              <a:t>Öz değerlendirme neler sağlar?</a:t>
            </a:r>
            <a:endParaRPr lang="tr-TR"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p:txBody>
          <a:bodyPr/>
          <a:lstStyle/>
          <a:p>
            <a:pPr algn="just">
              <a:lnSpc>
                <a:spcPct val="110000"/>
              </a:lnSpc>
              <a:spcBef>
                <a:spcPts val="600"/>
              </a:spcBef>
            </a:pPr>
            <a:r>
              <a:rPr lang="tr-TR" b="1" dirty="0" smtClean="0"/>
              <a:t>Öz değerlendirme süreci sonunda gereksiz olduğu görülen faaliyetlerin belirlenmesini sağlar, bu faaliyetlerin ortadan kaldırılmasıyla zaman ve maliyet açısından tasarruf sağlanır.</a:t>
            </a:r>
            <a:endParaRPr lang="tr-TR" b="1"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26</a:t>
            </a:fld>
            <a:endParaRPr 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808574"/>
          </a:xfrm>
        </p:spPr>
        <p:txBody>
          <a:bodyPr>
            <a:normAutofit fontScale="90000"/>
          </a:bodyPr>
          <a:lstStyle/>
          <a:p>
            <a:r>
              <a:rPr lang="tr-TR" sz="4000" b="1" dirty="0" smtClean="0">
                <a:solidFill>
                  <a:schemeClr val="accent1">
                    <a:lumMod val="75000"/>
                  </a:schemeClr>
                </a:solidFill>
                <a:latin typeface="Arial Black" panose="020B0A04020102020204" pitchFamily="34" charset="0"/>
              </a:rPr>
              <a:t>Öz Değerlendirmenin Faydaları</a:t>
            </a:r>
            <a:endParaRPr lang="en-GB" sz="4000" b="1" dirty="0">
              <a:solidFill>
                <a:schemeClr val="accent1">
                  <a:lumMod val="75000"/>
                </a:schemeClr>
              </a:solidFill>
              <a:latin typeface="Arial Black" panose="020B0A04020102020204" pitchFamily="34" charset="0"/>
            </a:endParaRPr>
          </a:p>
        </p:txBody>
      </p:sp>
      <p:sp>
        <p:nvSpPr>
          <p:cNvPr id="3" name="Content Placeholder 2"/>
          <p:cNvSpPr>
            <a:spLocks noGrp="1"/>
          </p:cNvSpPr>
          <p:nvPr>
            <p:ph idx="1"/>
          </p:nvPr>
        </p:nvSpPr>
        <p:spPr>
          <a:xfrm>
            <a:off x="457200" y="1181687"/>
            <a:ext cx="8229600" cy="4944477"/>
          </a:xfrm>
        </p:spPr>
        <p:txBody>
          <a:bodyPr/>
          <a:lstStyle/>
          <a:p>
            <a:pPr marL="0" indent="0" algn="just">
              <a:buNone/>
            </a:pPr>
            <a:r>
              <a:rPr lang="tr-TR" sz="3600" b="1" dirty="0" smtClean="0"/>
              <a:t>Bir çok kuruluş, </a:t>
            </a:r>
            <a:r>
              <a:rPr lang="tr-TR" sz="3600" b="1" dirty="0"/>
              <a:t>i</a:t>
            </a:r>
            <a:r>
              <a:rPr lang="tr-TR" sz="3600" b="1" dirty="0" smtClean="0"/>
              <a:t>yi bir Öz Değerlendirme sürecinde iki önemli yaklaşımı kazanır.</a:t>
            </a:r>
          </a:p>
          <a:p>
            <a:pPr marL="0" indent="0" algn="just">
              <a:buNone/>
            </a:pPr>
            <a:r>
              <a:rPr lang="tr-TR" sz="3600" b="1" dirty="0" smtClean="0"/>
              <a:t> </a:t>
            </a:r>
          </a:p>
          <a:p>
            <a:r>
              <a:rPr lang="tr-TR" b="1" i="1" dirty="0" smtClean="0">
                <a:solidFill>
                  <a:prstClr val="black"/>
                </a:solidFill>
              </a:rPr>
              <a:t>Etkili </a:t>
            </a:r>
            <a:r>
              <a:rPr lang="tr-TR" b="1" i="1" dirty="0">
                <a:solidFill>
                  <a:prstClr val="black"/>
                </a:solidFill>
              </a:rPr>
              <a:t>olma</a:t>
            </a:r>
            <a:r>
              <a:rPr lang="en-GB" i="1" dirty="0">
                <a:solidFill>
                  <a:prstClr val="black"/>
                </a:solidFill>
              </a:rPr>
              <a:t> </a:t>
            </a:r>
            <a:r>
              <a:rPr lang="en-GB" dirty="0">
                <a:solidFill>
                  <a:prstClr val="black"/>
                </a:solidFill>
              </a:rPr>
              <a:t>– </a:t>
            </a:r>
            <a:r>
              <a:rPr lang="tr-TR" b="1" dirty="0">
                <a:solidFill>
                  <a:prstClr val="black"/>
                </a:solidFill>
                <a:latin typeface="Arial Black" panose="020B0A04020102020204" pitchFamily="34" charset="0"/>
              </a:rPr>
              <a:t>işleri doğru yapmak </a:t>
            </a:r>
            <a:r>
              <a:rPr lang="en-GB" b="1" dirty="0">
                <a:solidFill>
                  <a:prstClr val="black"/>
                </a:solidFill>
              </a:rPr>
              <a:t>(</a:t>
            </a:r>
            <a:r>
              <a:rPr lang="tr-TR" b="1" dirty="0">
                <a:solidFill>
                  <a:prstClr val="black"/>
                </a:solidFill>
              </a:rPr>
              <a:t>maliyet</a:t>
            </a:r>
            <a:r>
              <a:rPr lang="en-GB" b="1" dirty="0">
                <a:solidFill>
                  <a:prstClr val="black"/>
                </a:solidFill>
              </a:rPr>
              <a:t>, </a:t>
            </a:r>
            <a:r>
              <a:rPr lang="tr-TR" b="1" dirty="0">
                <a:solidFill>
                  <a:prstClr val="black"/>
                </a:solidFill>
              </a:rPr>
              <a:t>kalite, zaman</a:t>
            </a:r>
            <a:r>
              <a:rPr lang="en-GB" b="1" dirty="0">
                <a:solidFill>
                  <a:prstClr val="black"/>
                </a:solidFill>
              </a:rPr>
              <a:t>) </a:t>
            </a:r>
            <a:endParaRPr lang="tr-TR" b="1" dirty="0" smtClean="0">
              <a:solidFill>
                <a:prstClr val="black"/>
              </a:solidFill>
            </a:endParaRPr>
          </a:p>
          <a:p>
            <a:pPr marL="0" indent="0">
              <a:buNone/>
            </a:pPr>
            <a:endParaRPr lang="tr-TR" b="1" dirty="0" smtClean="0">
              <a:solidFill>
                <a:prstClr val="black"/>
              </a:solidFill>
            </a:endParaRPr>
          </a:p>
          <a:p>
            <a:r>
              <a:rPr lang="tr-TR" b="1" i="1" dirty="0" smtClean="0">
                <a:solidFill>
                  <a:prstClr val="black"/>
                </a:solidFill>
              </a:rPr>
              <a:t>Etkileyicilik</a:t>
            </a:r>
            <a:r>
              <a:rPr lang="en-GB" b="1" i="1" dirty="0" smtClean="0">
                <a:solidFill>
                  <a:prstClr val="black"/>
                </a:solidFill>
              </a:rPr>
              <a:t> </a:t>
            </a:r>
            <a:r>
              <a:rPr lang="en-GB" b="1" dirty="0">
                <a:solidFill>
                  <a:prstClr val="black"/>
                </a:solidFill>
              </a:rPr>
              <a:t>– </a:t>
            </a:r>
            <a:r>
              <a:rPr lang="tr-TR" b="1" dirty="0">
                <a:solidFill>
                  <a:prstClr val="black"/>
                </a:solidFill>
                <a:latin typeface="Arial Black" panose="020B0A04020102020204" pitchFamily="34" charset="0"/>
              </a:rPr>
              <a:t>doğru işler yapmak </a:t>
            </a:r>
            <a:r>
              <a:rPr lang="en-GB" b="1" dirty="0">
                <a:solidFill>
                  <a:prstClr val="black"/>
                </a:solidFill>
              </a:rPr>
              <a:t>(</a:t>
            </a:r>
            <a:r>
              <a:rPr lang="tr-TR" b="1" dirty="0">
                <a:solidFill>
                  <a:prstClr val="black"/>
                </a:solidFill>
              </a:rPr>
              <a:t>‘paydaşların’ ne istedikleri</a:t>
            </a:r>
            <a:r>
              <a:rPr lang="en-GB" b="1" dirty="0">
                <a:solidFill>
                  <a:prstClr val="black"/>
                </a:solidFill>
              </a:rPr>
              <a:t>) </a:t>
            </a:r>
          </a:p>
          <a:p>
            <a:endParaRPr lang="en-GB"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27</a:t>
            </a:fld>
            <a:endParaRPr lang="tr-TR"/>
          </a:p>
        </p:txBody>
      </p:sp>
    </p:spTree>
    <p:extLst>
      <p:ext uri="{BB962C8B-B14F-4D97-AF65-F5344CB8AC3E}">
        <p14:creationId xmlns:p14="http://schemas.microsoft.com/office/powerpoint/2010/main" val="350345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0" y="260648"/>
            <a:ext cx="9144000" cy="1800200"/>
          </a:xfrm>
        </p:spPr>
        <p:txBody>
          <a:bodyPr>
            <a:normAutofit/>
          </a:bodyPr>
          <a:lstStyle/>
          <a:p>
            <a:r>
              <a:rPr lang="tr-TR" b="1" dirty="0" smtClean="0">
                <a:solidFill>
                  <a:schemeClr val="accent1">
                    <a:lumMod val="75000"/>
                  </a:schemeClr>
                </a:solidFill>
                <a:latin typeface="Arial Black" panose="020B0A04020102020204" pitchFamily="34" charset="0"/>
              </a:rPr>
              <a:t>Öz Değerlendirme ve Kalite Güvencesinin Faydaları</a:t>
            </a:r>
            <a:endParaRPr lang="tr-TR"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457200" y="2420888"/>
            <a:ext cx="8229600" cy="3600400"/>
          </a:xfrm>
        </p:spPr>
        <p:txBody>
          <a:bodyPr>
            <a:normAutofit/>
          </a:bodyPr>
          <a:lstStyle/>
          <a:p>
            <a:r>
              <a:rPr lang="tr-TR" sz="4800" b="1" dirty="0" smtClean="0"/>
              <a:t>Öğrenenlerin faydaları</a:t>
            </a:r>
          </a:p>
          <a:p>
            <a:r>
              <a:rPr lang="tr-TR" sz="4800" b="1" dirty="0" smtClean="0"/>
              <a:t>İş verenlerin faydaları</a:t>
            </a:r>
          </a:p>
          <a:p>
            <a:r>
              <a:rPr lang="tr-TR" sz="4800" b="1" dirty="0" smtClean="0"/>
              <a:t>Kamunun faydaları</a:t>
            </a:r>
          </a:p>
          <a:p>
            <a:r>
              <a:rPr lang="tr-TR" sz="4800" b="1" dirty="0" smtClean="0"/>
              <a:t>MTE kurumlarının faydaları</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28</a:t>
            </a:fld>
            <a:endParaRPr 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lumMod val="75000"/>
                  </a:schemeClr>
                </a:solidFill>
                <a:latin typeface="Arial Black" panose="020B0A04020102020204" pitchFamily="34" charset="0"/>
              </a:rPr>
              <a:t>Öğrenenlerin Faydaları</a:t>
            </a:r>
            <a:endParaRPr lang="tr-TR"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0" y="1268761"/>
            <a:ext cx="9144000" cy="5589240"/>
          </a:xfrm>
        </p:spPr>
        <p:txBody>
          <a:bodyPr>
            <a:noAutofit/>
          </a:bodyPr>
          <a:lstStyle/>
          <a:p>
            <a:pPr>
              <a:lnSpc>
                <a:spcPct val="120000"/>
              </a:lnSpc>
            </a:pPr>
            <a:r>
              <a:rPr lang="tr-TR" sz="2500" b="1" dirty="0" smtClean="0"/>
              <a:t>Bireysel öğrenmede yüksek standart</a:t>
            </a:r>
            <a:endParaRPr lang="en-US" sz="2500" b="1" dirty="0" smtClean="0"/>
          </a:p>
          <a:p>
            <a:pPr>
              <a:lnSpc>
                <a:spcPct val="120000"/>
              </a:lnSpc>
            </a:pPr>
            <a:r>
              <a:rPr lang="tr-TR" sz="2500" b="1" dirty="0" smtClean="0"/>
              <a:t>İstihdam edilebilirlikte artış</a:t>
            </a:r>
          </a:p>
          <a:p>
            <a:pPr>
              <a:lnSpc>
                <a:spcPct val="120000"/>
              </a:lnSpc>
            </a:pPr>
            <a:r>
              <a:rPr lang="tr-TR" sz="2500" b="1" dirty="0" smtClean="0"/>
              <a:t>Fırsat eşitliği </a:t>
            </a:r>
          </a:p>
          <a:p>
            <a:pPr>
              <a:lnSpc>
                <a:spcPct val="120000"/>
              </a:lnSpc>
            </a:pPr>
            <a:r>
              <a:rPr lang="tr-TR" sz="2500" b="1" dirty="0" smtClean="0"/>
              <a:t>İlerleme ve öğrenme için iyi fırsatlar hakkında daha iyi bilgi</a:t>
            </a:r>
          </a:p>
          <a:p>
            <a:pPr>
              <a:lnSpc>
                <a:spcPct val="120000"/>
              </a:lnSpc>
            </a:pPr>
            <a:r>
              <a:rPr lang="tr-TR" sz="2500" b="1" dirty="0" smtClean="0"/>
              <a:t>Öğrenme programı ve devam eden gelişim sürecinde aktif katılım </a:t>
            </a:r>
          </a:p>
          <a:p>
            <a:pPr>
              <a:lnSpc>
                <a:spcPct val="120000"/>
              </a:lnSpc>
            </a:pPr>
            <a:r>
              <a:rPr lang="tr-TR" sz="2500" b="1" dirty="0" smtClean="0"/>
              <a:t>Öğrenenlerin yorumları ve fikirlerinin değer ve itibar görmesi</a:t>
            </a:r>
          </a:p>
          <a:p>
            <a:pPr>
              <a:lnSpc>
                <a:spcPct val="120000"/>
              </a:lnSpc>
            </a:pPr>
            <a:r>
              <a:rPr lang="tr-TR" sz="2500" b="1" dirty="0" smtClean="0"/>
              <a:t>Öz güven  ve kendine saygılarında artış</a:t>
            </a:r>
          </a:p>
          <a:p>
            <a:pPr>
              <a:lnSpc>
                <a:spcPct val="120000"/>
              </a:lnSpc>
            </a:pPr>
            <a:r>
              <a:rPr lang="tr-TR" sz="2500" b="1" dirty="0" smtClean="0"/>
              <a:t>Öğrenme programlarının sahiplenilmesi (öğrenenlerin sorumluluk ve kazanımlarını geliştirir)</a:t>
            </a:r>
          </a:p>
          <a:p>
            <a:pPr>
              <a:lnSpc>
                <a:spcPct val="120000"/>
              </a:lnSpc>
            </a:pPr>
            <a:r>
              <a:rPr lang="tr-TR" sz="2500" b="1" dirty="0" smtClean="0"/>
              <a:t>Öğrenme programlarından memnuniyetin artması</a:t>
            </a:r>
          </a:p>
        </p:txBody>
      </p:sp>
      <p:sp>
        <p:nvSpPr>
          <p:cNvPr id="4" name="3 Slayt Numarası Yer Tutucusu"/>
          <p:cNvSpPr>
            <a:spLocks noGrp="1"/>
          </p:cNvSpPr>
          <p:nvPr>
            <p:ph type="sldNum" sz="quarter" idx="12"/>
          </p:nvPr>
        </p:nvSpPr>
        <p:spPr>
          <a:xfrm>
            <a:off x="8244408" y="6356351"/>
            <a:ext cx="442392" cy="365125"/>
          </a:xfrm>
        </p:spPr>
        <p:txBody>
          <a:bodyPr/>
          <a:lstStyle/>
          <a:p>
            <a:fld id="{B1DEFA8C-F947-479F-BE07-76B6B3F80BF1}" type="slidenum">
              <a:rPr lang="tr-TR" smtClean="0"/>
              <a:pPr/>
              <a:t>29</a:t>
            </a:fld>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2920" y="281235"/>
            <a:ext cx="8229600" cy="1143000"/>
          </a:xfrm>
        </p:spPr>
        <p:txBody>
          <a:bodyPr/>
          <a:lstStyle/>
          <a:p>
            <a:r>
              <a:rPr lang="tr-TR" dirty="0" smtClean="0">
                <a:solidFill>
                  <a:schemeClr val="tx2"/>
                </a:solidFill>
                <a:latin typeface="Franklin Gothic Book" panose="020B0503020102020204" pitchFamily="34" charset="0"/>
              </a:rPr>
              <a:t>Öz Değerlendirme: Kavram</a:t>
            </a:r>
            <a:endParaRPr lang="en-GB" dirty="0">
              <a:solidFill>
                <a:schemeClr val="tx2"/>
              </a:solidFill>
              <a:latin typeface="Franklin Gothic Book" panose="020B0503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06424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Slayt Numarası Yer Tutucusu 2"/>
          <p:cNvSpPr>
            <a:spLocks noGrp="1"/>
          </p:cNvSpPr>
          <p:nvPr>
            <p:ph type="sldNum" sz="quarter" idx="12"/>
          </p:nvPr>
        </p:nvSpPr>
        <p:spPr/>
        <p:txBody>
          <a:bodyPr/>
          <a:lstStyle/>
          <a:p>
            <a:fld id="{31235B92-EEB5-45FB-B14E-BFF4B16721B2}" type="slidenum">
              <a:rPr lang="en-GB" smtClean="0"/>
              <a:pPr/>
              <a:t>3</a:t>
            </a:fld>
            <a:endParaRPr lang="en-GB"/>
          </a:p>
        </p:txBody>
      </p:sp>
      <p:sp>
        <p:nvSpPr>
          <p:cNvPr id="5" name="TextBox 4"/>
          <p:cNvSpPr txBox="1"/>
          <p:nvPr/>
        </p:nvSpPr>
        <p:spPr>
          <a:xfrm>
            <a:off x="2754923" y="3742006"/>
            <a:ext cx="3329245" cy="52322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tr-TR" sz="2800" b="1" dirty="0" smtClean="0">
                <a:solidFill>
                  <a:prstClr val="black"/>
                </a:solidFill>
              </a:rPr>
              <a:t>Öz değerlendirme</a:t>
            </a:r>
            <a:endParaRPr lang="en-GB" sz="2800" b="1" dirty="0">
              <a:solidFill>
                <a:prstClr val="black"/>
              </a:solidFill>
            </a:endParaRPr>
          </a:p>
        </p:txBody>
      </p:sp>
      <p:sp>
        <p:nvSpPr>
          <p:cNvPr id="6" name="TextBox 5"/>
          <p:cNvSpPr txBox="1"/>
          <p:nvPr/>
        </p:nvSpPr>
        <p:spPr>
          <a:xfrm>
            <a:off x="6400800" y="1477107"/>
            <a:ext cx="2264898" cy="646331"/>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tr-TR" b="1" dirty="0" smtClean="0">
                <a:solidFill>
                  <a:prstClr val="black"/>
                </a:solidFill>
              </a:rPr>
              <a:t>İşlevsel planlama süreci</a:t>
            </a:r>
            <a:endParaRPr lang="en-GB" b="1" dirty="0">
              <a:solidFill>
                <a:prstClr val="black"/>
              </a:solidFill>
            </a:endParaRPr>
          </a:p>
        </p:txBody>
      </p:sp>
      <p:sp>
        <p:nvSpPr>
          <p:cNvPr id="7" name="TextBox 6"/>
          <p:cNvSpPr txBox="1"/>
          <p:nvPr/>
        </p:nvSpPr>
        <p:spPr>
          <a:xfrm>
            <a:off x="6454727" y="5273040"/>
            <a:ext cx="2264898" cy="923330"/>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tr-TR" b="1" dirty="0" smtClean="0">
                <a:solidFill>
                  <a:prstClr val="black"/>
                </a:solidFill>
              </a:rPr>
              <a:t>İşlevsel planın dağılımı</a:t>
            </a:r>
            <a:endParaRPr lang="en-GB" b="1" dirty="0" smtClean="0">
              <a:solidFill>
                <a:prstClr val="black"/>
              </a:solidFill>
            </a:endParaRPr>
          </a:p>
          <a:p>
            <a:pPr algn="ctr"/>
            <a:r>
              <a:rPr lang="tr-TR" b="1" dirty="0" smtClean="0">
                <a:solidFill>
                  <a:prstClr val="black"/>
                </a:solidFill>
              </a:rPr>
              <a:t>Pek çok faaliyet</a:t>
            </a:r>
            <a:endParaRPr lang="en-GB" b="1" dirty="0">
              <a:solidFill>
                <a:prstClr val="black"/>
              </a:solidFill>
            </a:endParaRPr>
          </a:p>
        </p:txBody>
      </p:sp>
      <p:sp>
        <p:nvSpPr>
          <p:cNvPr id="8" name="TextBox 7"/>
          <p:cNvSpPr txBox="1"/>
          <p:nvPr/>
        </p:nvSpPr>
        <p:spPr>
          <a:xfrm>
            <a:off x="490025" y="1221545"/>
            <a:ext cx="2264898" cy="923330"/>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tr-TR" b="1" dirty="0" smtClean="0">
                <a:solidFill>
                  <a:prstClr val="black"/>
                </a:solidFill>
              </a:rPr>
              <a:t>Öz değerlendirme gelişimlerinden sonuçlanan eylemler</a:t>
            </a:r>
            <a:endParaRPr lang="en-GB" b="1" dirty="0">
              <a:solidFill>
                <a:prstClr val="black"/>
              </a:solidFill>
            </a:endParaRPr>
          </a:p>
        </p:txBody>
      </p:sp>
      <p:sp>
        <p:nvSpPr>
          <p:cNvPr id="9" name="TextBox 8"/>
          <p:cNvSpPr txBox="1"/>
          <p:nvPr/>
        </p:nvSpPr>
        <p:spPr>
          <a:xfrm>
            <a:off x="335280" y="5385581"/>
            <a:ext cx="2264898" cy="1200329"/>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tr-TR" b="1" dirty="0" smtClean="0">
                <a:solidFill>
                  <a:prstClr val="black"/>
                </a:solidFill>
              </a:rPr>
              <a:t>Devam eden değerlendirme ve iç </a:t>
            </a:r>
            <a:r>
              <a:rPr lang="tr-TR" b="1" dirty="0" err="1" smtClean="0">
                <a:solidFill>
                  <a:prstClr val="black"/>
                </a:solidFill>
              </a:rPr>
              <a:t>mordernizasyon</a:t>
            </a:r>
            <a:r>
              <a:rPr lang="tr-TR" b="1" dirty="0" smtClean="0">
                <a:solidFill>
                  <a:prstClr val="black"/>
                </a:solidFill>
              </a:rPr>
              <a:t>/öz denetim </a:t>
            </a:r>
            <a:endParaRPr lang="en-GB" b="1" dirty="0">
              <a:solidFill>
                <a:prstClr val="black"/>
              </a:solidFill>
            </a:endParaRPr>
          </a:p>
        </p:txBody>
      </p:sp>
      <p:cxnSp>
        <p:nvCxnSpPr>
          <p:cNvPr id="13" name="Straight Arrow Connector 12"/>
          <p:cNvCxnSpPr/>
          <p:nvPr/>
        </p:nvCxnSpPr>
        <p:spPr>
          <a:xfrm flipV="1">
            <a:off x="1744394" y="2250831"/>
            <a:ext cx="0" cy="970671"/>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5" name="Straight Arrow Connector 14"/>
          <p:cNvCxnSpPr/>
          <p:nvPr/>
        </p:nvCxnSpPr>
        <p:spPr>
          <a:xfrm>
            <a:off x="2926080" y="1758462"/>
            <a:ext cx="815926"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9" name="Straight Arrow Connector 18"/>
          <p:cNvCxnSpPr/>
          <p:nvPr/>
        </p:nvCxnSpPr>
        <p:spPr>
          <a:xfrm>
            <a:off x="5514535" y="1786597"/>
            <a:ext cx="829994"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21" name="Straight Arrow Connector 20"/>
          <p:cNvCxnSpPr/>
          <p:nvPr/>
        </p:nvCxnSpPr>
        <p:spPr>
          <a:xfrm>
            <a:off x="7188591" y="4825218"/>
            <a:ext cx="450166" cy="37982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23" name="Straight Arrow Connector 22"/>
          <p:cNvCxnSpPr/>
          <p:nvPr/>
        </p:nvCxnSpPr>
        <p:spPr>
          <a:xfrm>
            <a:off x="1758462" y="5050302"/>
            <a:ext cx="0" cy="295421"/>
          </a:xfrm>
          <a:prstGeom prst="straightConnector1">
            <a:avLst/>
          </a:prstGeom>
          <a:ln>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6" name="Straight Arrow Connector 15"/>
          <p:cNvCxnSpPr/>
          <p:nvPr/>
        </p:nvCxnSpPr>
        <p:spPr>
          <a:xfrm rot="10800000" flipV="1">
            <a:off x="2640458" y="5445302"/>
            <a:ext cx="1047964" cy="318499"/>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7296925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lumMod val="75000"/>
                  </a:schemeClr>
                </a:solidFill>
                <a:latin typeface="Arial Black" panose="020B0A04020102020204" pitchFamily="34" charset="0"/>
              </a:rPr>
              <a:t>İşverenlerin Faydaları</a:t>
            </a:r>
            <a:endParaRPr lang="tr-TR"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p:txBody>
          <a:bodyPr>
            <a:normAutofit fontScale="92500"/>
          </a:bodyPr>
          <a:lstStyle/>
          <a:p>
            <a:r>
              <a:rPr lang="tr-TR" b="1" dirty="0" smtClean="0"/>
              <a:t>MTE sistemi ile daha yakın ilişki ve MTE müfredatlarına katılım için fırsat </a:t>
            </a:r>
          </a:p>
          <a:p>
            <a:r>
              <a:rPr lang="tr-TR" b="1" dirty="0" smtClean="0"/>
              <a:t>Sağlam temel beceriler ile istihdama elverişlilik </a:t>
            </a:r>
          </a:p>
          <a:p>
            <a:r>
              <a:rPr lang="tr-TR" b="1" dirty="0" smtClean="0"/>
              <a:t>Daha yüksek mesleki beceriler ile istihdamda seviyenin artırılması</a:t>
            </a:r>
          </a:p>
          <a:p>
            <a:r>
              <a:rPr lang="tr-TR" b="1" dirty="0" smtClean="0"/>
              <a:t>İşletmenin karlılığına katkı</a:t>
            </a:r>
            <a:endParaRPr lang="en-US" b="1" dirty="0" smtClean="0"/>
          </a:p>
          <a:p>
            <a:r>
              <a:rPr lang="tr-TR" b="1" dirty="0" smtClean="0"/>
              <a:t>Yeni işe yerleştirilenlerin kısa adaptasyon süresi</a:t>
            </a:r>
          </a:p>
          <a:p>
            <a:r>
              <a:rPr lang="tr-TR" b="1" dirty="0" smtClean="0"/>
              <a:t>Öğrenme çıktılarında ve kalitede güven duygusu</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30</a:t>
            </a:fld>
            <a:endParaRPr lang="tr-T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lumMod val="75000"/>
                  </a:schemeClr>
                </a:solidFill>
                <a:latin typeface="Arial Black" panose="020B0A04020102020204" pitchFamily="34" charset="0"/>
              </a:rPr>
              <a:t>Kamunun Faydaları</a:t>
            </a:r>
            <a:endParaRPr lang="tr-TR"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p:txBody>
          <a:bodyPr>
            <a:normAutofit fontScale="92500"/>
          </a:bodyPr>
          <a:lstStyle/>
          <a:p>
            <a:r>
              <a:rPr lang="tr-TR" b="1" dirty="0" smtClean="0"/>
              <a:t>İstihdam becerilerinin artması</a:t>
            </a:r>
          </a:p>
          <a:p>
            <a:r>
              <a:rPr lang="tr-TR" b="1" dirty="0" smtClean="0"/>
              <a:t>Öğrenme şartlarında yüksek standart</a:t>
            </a:r>
          </a:p>
          <a:p>
            <a:r>
              <a:rPr lang="tr-TR" b="1" dirty="0" smtClean="0"/>
              <a:t>Daha iyi temel beceriler</a:t>
            </a:r>
          </a:p>
          <a:p>
            <a:r>
              <a:rPr lang="tr-TR" b="1" dirty="0" smtClean="0"/>
              <a:t>Cazip yatırımlar için daha yüksek beceri seviyesi</a:t>
            </a:r>
          </a:p>
          <a:p>
            <a:r>
              <a:rPr lang="tr-TR" b="1" dirty="0" smtClean="0"/>
              <a:t>Öğrenme ve çıktılarda kalite ve güvenirliğin sağlanması</a:t>
            </a:r>
          </a:p>
          <a:p>
            <a:r>
              <a:rPr lang="tr-TR" b="1" dirty="0" err="1" smtClean="0"/>
              <a:t>MTE’de</a:t>
            </a:r>
            <a:r>
              <a:rPr lang="tr-TR" b="1" dirty="0" smtClean="0"/>
              <a:t> gelecekteki stratejik plan için anahtar performans göstergeleri</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31</a:t>
            </a:fld>
            <a:endParaRPr lang="tr-T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1">
                    <a:lumMod val="75000"/>
                  </a:schemeClr>
                </a:solidFill>
                <a:latin typeface="Arial Black" panose="020B0A04020102020204" pitchFamily="34" charset="0"/>
                <a:cs typeface="Aharoni" panose="02010803020104030203" pitchFamily="2" charset="-79"/>
              </a:rPr>
              <a:t>MTE Kurumlarının Faydaları</a:t>
            </a:r>
            <a:endParaRPr lang="tr-TR" b="1" dirty="0">
              <a:solidFill>
                <a:schemeClr val="accent1">
                  <a:lumMod val="75000"/>
                </a:schemeClr>
              </a:solidFill>
              <a:latin typeface="Arial Black" panose="020B0A04020102020204" pitchFamily="34" charset="0"/>
              <a:cs typeface="Aharoni" panose="02010803020104030203" pitchFamily="2" charset="-79"/>
            </a:endParaRPr>
          </a:p>
        </p:txBody>
      </p:sp>
      <p:sp>
        <p:nvSpPr>
          <p:cNvPr id="3" name="2 İçerik Yer Tutucusu"/>
          <p:cNvSpPr>
            <a:spLocks noGrp="1"/>
          </p:cNvSpPr>
          <p:nvPr>
            <p:ph idx="1"/>
          </p:nvPr>
        </p:nvSpPr>
        <p:spPr/>
        <p:txBody>
          <a:bodyPr>
            <a:normAutofit fontScale="92500" lnSpcReduction="20000"/>
          </a:bodyPr>
          <a:lstStyle/>
          <a:p>
            <a:pPr>
              <a:lnSpc>
                <a:spcPct val="110000"/>
              </a:lnSpc>
            </a:pPr>
            <a:r>
              <a:rPr lang="tr-TR" b="1" dirty="0" smtClean="0"/>
              <a:t>İyi uygulamalar ile ilgili bilgi</a:t>
            </a:r>
          </a:p>
          <a:p>
            <a:pPr>
              <a:lnSpc>
                <a:spcPct val="110000"/>
              </a:lnSpc>
            </a:pPr>
            <a:r>
              <a:rPr lang="tr-TR" b="1" dirty="0" smtClean="0"/>
              <a:t>Diğer MTE kurumları ile kıyaslama</a:t>
            </a:r>
            <a:endParaRPr lang="en-US" b="1" dirty="0" smtClean="0"/>
          </a:p>
          <a:p>
            <a:pPr>
              <a:lnSpc>
                <a:spcPct val="110000"/>
              </a:lnSpc>
            </a:pPr>
            <a:r>
              <a:rPr lang="tr-TR" b="1" dirty="0" smtClean="0"/>
              <a:t>Kendi kurumuna güven </a:t>
            </a:r>
          </a:p>
          <a:p>
            <a:pPr>
              <a:lnSpc>
                <a:spcPct val="110000"/>
              </a:lnSpc>
            </a:pPr>
            <a:r>
              <a:rPr lang="tr-TR" b="1" dirty="0" smtClean="0"/>
              <a:t>Öğrenim programlarının tanıtımı</a:t>
            </a:r>
          </a:p>
          <a:p>
            <a:pPr>
              <a:lnSpc>
                <a:spcPct val="110000"/>
              </a:lnSpc>
            </a:pPr>
            <a:r>
              <a:rPr lang="tr-TR" b="1" dirty="0" smtClean="0"/>
              <a:t>İstihdamının en üst düzeye yükseltilmesi</a:t>
            </a:r>
          </a:p>
          <a:p>
            <a:pPr>
              <a:lnSpc>
                <a:spcPct val="110000"/>
              </a:lnSpc>
            </a:pPr>
            <a:r>
              <a:rPr lang="tr-TR" b="1" dirty="0" smtClean="0"/>
              <a:t>Finansman sağlayan kurumlar için kurumun kalite kanıtı </a:t>
            </a:r>
          </a:p>
          <a:p>
            <a:pPr>
              <a:lnSpc>
                <a:spcPct val="110000"/>
              </a:lnSpc>
            </a:pPr>
            <a:r>
              <a:rPr lang="tr-TR" b="1" dirty="0" smtClean="0"/>
              <a:t>Yerel topluma ve bölgesel gelişime olumlu katkı</a:t>
            </a:r>
          </a:p>
          <a:p>
            <a:pPr>
              <a:lnSpc>
                <a:spcPct val="110000"/>
              </a:lnSpc>
            </a:pPr>
            <a:r>
              <a:rPr lang="tr-TR" b="1" dirty="0" smtClean="0"/>
              <a:t>Geçerlilik ve güvenirliliğin artırılması</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32</a:t>
            </a:fld>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9144000" cy="1143000"/>
          </a:xfrm>
        </p:spPr>
        <p:txBody>
          <a:bodyPr>
            <a:normAutofit fontScale="90000"/>
          </a:bodyPr>
          <a:lstStyle/>
          <a:p>
            <a:r>
              <a:rPr lang="tr-TR" b="1" dirty="0" smtClean="0">
                <a:solidFill>
                  <a:schemeClr val="accent1">
                    <a:lumMod val="75000"/>
                  </a:schemeClr>
                </a:solidFill>
                <a:latin typeface="Arial Black" panose="020B0A04020102020204" pitchFamily="34" charset="0"/>
              </a:rPr>
              <a:t>Öz Değerlendirme Uygulaması</a:t>
            </a:r>
            <a:endParaRPr lang="tr-TR" dirty="0">
              <a:solidFill>
                <a:schemeClr val="accent1">
                  <a:lumMod val="75000"/>
                </a:schemeClr>
              </a:solidFill>
              <a:latin typeface="Arial Black" panose="020B0A04020102020204" pitchFamily="34" charset="0"/>
            </a:endParaRPr>
          </a:p>
        </p:txBody>
      </p:sp>
      <p:sp>
        <p:nvSpPr>
          <p:cNvPr id="3" name="İçerik Yer Tutucusu 2"/>
          <p:cNvSpPr>
            <a:spLocks noGrp="1"/>
          </p:cNvSpPr>
          <p:nvPr>
            <p:ph idx="1"/>
          </p:nvPr>
        </p:nvSpPr>
        <p:spPr>
          <a:xfrm>
            <a:off x="20936" y="1268759"/>
            <a:ext cx="9123063" cy="5589241"/>
          </a:xfrm>
        </p:spPr>
        <p:txBody>
          <a:bodyPr>
            <a:normAutofit fontScale="70000" lnSpcReduction="20000"/>
          </a:bodyPr>
          <a:lstStyle/>
          <a:p>
            <a:pPr marL="0" indent="0">
              <a:buNone/>
            </a:pPr>
            <a:r>
              <a:rPr lang="tr-TR" sz="4500" b="1" dirty="0" smtClean="0">
                <a:solidFill>
                  <a:srgbClr val="FF0000"/>
                </a:solidFill>
              </a:rPr>
              <a:t>Okullar</a:t>
            </a:r>
            <a:r>
              <a:rPr lang="tr-TR" sz="4500" b="1" dirty="0">
                <a:solidFill>
                  <a:srgbClr val="FF0000"/>
                </a:solidFill>
              </a:rPr>
              <a:t>, 7 adım içeren bir yaklaşım benimsemelidir:</a:t>
            </a:r>
          </a:p>
          <a:p>
            <a:pPr marL="0" indent="0">
              <a:buNone/>
            </a:pPr>
            <a:endParaRPr lang="tr-TR" dirty="0">
              <a:solidFill>
                <a:srgbClr val="FF0000"/>
              </a:solidFill>
            </a:endParaRPr>
          </a:p>
          <a:p>
            <a:pPr marL="0" indent="0">
              <a:buNone/>
            </a:pPr>
            <a:r>
              <a:rPr lang="tr-TR" sz="3400" b="1" dirty="0">
                <a:solidFill>
                  <a:srgbClr val="FF0000"/>
                </a:solidFill>
              </a:rPr>
              <a:t>Adım 1</a:t>
            </a:r>
            <a:r>
              <a:rPr lang="tr-TR" sz="3400" b="1" dirty="0"/>
              <a:t>: Öz değerlendirme konusunda yönetim sorumluluğu geliştirin ve bunu sürdürün. </a:t>
            </a:r>
          </a:p>
          <a:p>
            <a:pPr marL="0" indent="0">
              <a:buNone/>
            </a:pPr>
            <a:r>
              <a:rPr lang="tr-TR" sz="3400" b="1" dirty="0">
                <a:solidFill>
                  <a:srgbClr val="FF0000"/>
                </a:solidFill>
              </a:rPr>
              <a:t>Adım 2</a:t>
            </a:r>
            <a:r>
              <a:rPr lang="tr-TR" sz="3400" b="1" dirty="0"/>
              <a:t>: Öz değerlendirme sürecini mevcut yönetim faaliyetlerine dâhil edecek şekilde planlayın.</a:t>
            </a:r>
          </a:p>
          <a:p>
            <a:pPr marL="0" indent="0">
              <a:buNone/>
            </a:pPr>
            <a:r>
              <a:rPr lang="tr-TR" sz="3400" b="1" dirty="0">
                <a:solidFill>
                  <a:srgbClr val="FF0000"/>
                </a:solidFill>
              </a:rPr>
              <a:t>Adım 3</a:t>
            </a:r>
            <a:r>
              <a:rPr lang="tr-TR" sz="3400" b="1" dirty="0"/>
              <a:t>: Doğrudan sürece dâhil olan insanları belirleyin ve eğitim verin.</a:t>
            </a:r>
          </a:p>
          <a:p>
            <a:pPr marL="0" indent="0">
              <a:buNone/>
            </a:pPr>
            <a:r>
              <a:rPr lang="tr-TR" sz="3400" b="1" dirty="0">
                <a:solidFill>
                  <a:srgbClr val="FF0000"/>
                </a:solidFill>
              </a:rPr>
              <a:t>Adım 4</a:t>
            </a:r>
            <a:r>
              <a:rPr lang="tr-TR" sz="3400" b="1" dirty="0"/>
              <a:t>: Öz Değerlendirme yapın:</a:t>
            </a:r>
          </a:p>
          <a:p>
            <a:pPr marL="0" indent="1798638">
              <a:buNone/>
            </a:pPr>
            <a:r>
              <a:rPr lang="tr-TR" sz="3400" b="1" dirty="0" smtClean="0">
                <a:solidFill>
                  <a:schemeClr val="accent4">
                    <a:lumMod val="50000"/>
                  </a:schemeClr>
                </a:solidFill>
              </a:rPr>
              <a:t>Seviye </a:t>
            </a:r>
            <a:r>
              <a:rPr lang="tr-TR" sz="3400" b="1" dirty="0">
                <a:solidFill>
                  <a:schemeClr val="accent4">
                    <a:lumMod val="50000"/>
                  </a:schemeClr>
                </a:solidFill>
              </a:rPr>
              <a:t>1 – Tüm okul</a:t>
            </a:r>
          </a:p>
          <a:p>
            <a:pPr marL="0" indent="1798638">
              <a:buNone/>
            </a:pPr>
            <a:r>
              <a:rPr lang="tr-TR" sz="3400" b="1" dirty="0">
                <a:solidFill>
                  <a:schemeClr val="accent4">
                    <a:lumMod val="50000"/>
                  </a:schemeClr>
                </a:solidFill>
              </a:rPr>
              <a:t>Seviye 2 – Münferit Birimler </a:t>
            </a:r>
          </a:p>
          <a:p>
            <a:pPr marL="0" indent="0">
              <a:buNone/>
            </a:pPr>
            <a:r>
              <a:rPr lang="tr-TR" sz="3400" b="1" dirty="0">
                <a:solidFill>
                  <a:srgbClr val="FF0000"/>
                </a:solidFill>
              </a:rPr>
              <a:t>Adım 5</a:t>
            </a:r>
            <a:r>
              <a:rPr lang="tr-TR" sz="3400" b="1" dirty="0"/>
              <a:t>: Eylem planlarını oluşturun ve uygulayın.</a:t>
            </a:r>
          </a:p>
          <a:p>
            <a:pPr marL="0" indent="0">
              <a:buNone/>
            </a:pPr>
            <a:r>
              <a:rPr lang="tr-TR" sz="3400" b="1" dirty="0">
                <a:solidFill>
                  <a:srgbClr val="FF0000"/>
                </a:solidFill>
              </a:rPr>
              <a:t>Adım 6</a:t>
            </a:r>
            <a:r>
              <a:rPr lang="tr-TR" sz="3400" b="1" dirty="0"/>
              <a:t>: Eylem planlarındaki ilerlemeyi gözden geçirin.</a:t>
            </a:r>
          </a:p>
          <a:p>
            <a:pPr marL="0" indent="0">
              <a:buNone/>
            </a:pPr>
            <a:r>
              <a:rPr lang="tr-TR" sz="3400" b="1" dirty="0"/>
              <a:t>		</a:t>
            </a:r>
            <a:r>
              <a:rPr lang="tr-TR" sz="3400" b="1" dirty="0">
                <a:solidFill>
                  <a:schemeClr val="accent4">
                    <a:lumMod val="50000"/>
                  </a:schemeClr>
                </a:solidFill>
              </a:rPr>
              <a:t>Seviye 1 – Tüm Okul</a:t>
            </a:r>
          </a:p>
          <a:p>
            <a:pPr marL="0" indent="0">
              <a:buNone/>
            </a:pPr>
            <a:r>
              <a:rPr lang="tr-TR" sz="3400" b="1" dirty="0">
                <a:solidFill>
                  <a:schemeClr val="accent4">
                    <a:lumMod val="50000"/>
                  </a:schemeClr>
                </a:solidFill>
              </a:rPr>
              <a:t>		Seviye 2 - Münferit Birimler</a:t>
            </a:r>
          </a:p>
          <a:p>
            <a:pPr marL="0" indent="0">
              <a:buNone/>
            </a:pPr>
            <a:r>
              <a:rPr lang="tr-TR" sz="3400" b="1" dirty="0">
                <a:solidFill>
                  <a:srgbClr val="FF0000"/>
                </a:solidFill>
              </a:rPr>
              <a:t>Adım 7</a:t>
            </a:r>
            <a:r>
              <a:rPr lang="tr-TR" sz="3400" b="1" dirty="0"/>
              <a:t>: Sürece sonraki yıllarda da devam edin</a:t>
            </a:r>
            <a:r>
              <a:rPr lang="tr-TR" sz="3400" dirty="0"/>
              <a:t>.</a:t>
            </a:r>
          </a:p>
          <a:p>
            <a:pPr marL="0" indent="0">
              <a:buNone/>
            </a:pPr>
            <a:endParaRPr lang="tr-TR" dirty="0"/>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33</a:t>
            </a:fld>
            <a:endParaRPr lang="tr-TR"/>
          </a:p>
        </p:txBody>
      </p:sp>
    </p:spTree>
    <p:extLst>
      <p:ext uri="{BB962C8B-B14F-4D97-AF65-F5344CB8AC3E}">
        <p14:creationId xmlns:p14="http://schemas.microsoft.com/office/powerpoint/2010/main" val="6253965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0" y="28243"/>
            <a:ext cx="9144000" cy="1143000"/>
          </a:xfrm>
        </p:spPr>
        <p:txBody>
          <a:bodyPr>
            <a:normAutofit fontScale="90000"/>
          </a:bodyPr>
          <a:lstStyle/>
          <a:p>
            <a:r>
              <a:rPr lang="tr-TR" b="1" dirty="0" smtClean="0">
                <a:solidFill>
                  <a:schemeClr val="accent1">
                    <a:lumMod val="75000"/>
                  </a:schemeClr>
                </a:solidFill>
                <a:latin typeface="Arial Black" panose="020B0A04020102020204" pitchFamily="34" charset="0"/>
              </a:rPr>
              <a:t>Öz Değerlendirme Uygulaması</a:t>
            </a:r>
            <a:endParaRPr lang="tr-TR"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2858" y="1171243"/>
            <a:ext cx="9144000" cy="5550233"/>
          </a:xfrm>
        </p:spPr>
        <p:txBody>
          <a:bodyPr>
            <a:noAutofit/>
          </a:bodyPr>
          <a:lstStyle/>
          <a:p>
            <a:pPr marL="0" indent="0">
              <a:lnSpc>
                <a:spcPct val="120000"/>
              </a:lnSpc>
              <a:buNone/>
            </a:pPr>
            <a:r>
              <a:rPr lang="tr-TR" sz="1800" b="1" dirty="0" smtClean="0"/>
              <a:t>Kanıt için kullanılabilecek kaynaklar </a:t>
            </a:r>
            <a:r>
              <a:rPr lang="tr-TR" sz="1800" b="1" dirty="0" smtClean="0">
                <a:solidFill>
                  <a:srgbClr val="FF0000"/>
                </a:solidFill>
              </a:rPr>
              <a:t>(bunların tamamı süreçlerde belgelendirilmelidir)</a:t>
            </a:r>
          </a:p>
          <a:p>
            <a:r>
              <a:rPr lang="tr-TR" sz="2100" b="1" dirty="0" smtClean="0">
                <a:solidFill>
                  <a:srgbClr val="FF0000"/>
                </a:solidFill>
              </a:rPr>
              <a:t> </a:t>
            </a:r>
            <a:r>
              <a:rPr lang="tr-TR" sz="2100" b="1" dirty="0" smtClean="0"/>
              <a:t>Stratejik plan, </a:t>
            </a:r>
          </a:p>
          <a:p>
            <a:r>
              <a:rPr lang="tr-TR" sz="2100" b="1" dirty="0" smtClean="0"/>
              <a:t>Faaliyet raporu, </a:t>
            </a:r>
          </a:p>
          <a:p>
            <a:r>
              <a:rPr lang="tr-TR" sz="2100" b="1" dirty="0" smtClean="0"/>
              <a:t>Toplantı tutanakları,</a:t>
            </a:r>
          </a:p>
          <a:p>
            <a:r>
              <a:rPr lang="tr-TR" sz="2100" b="1" dirty="0" smtClean="0"/>
              <a:t>Proje veya pilot programlar,</a:t>
            </a:r>
          </a:p>
          <a:p>
            <a:r>
              <a:rPr lang="tr-TR" sz="2100" b="1" dirty="0" smtClean="0"/>
              <a:t>Yasal düzenlemeler (kanun, tüzük, yönetmelik, genelge vb.) </a:t>
            </a:r>
          </a:p>
          <a:p>
            <a:r>
              <a:rPr lang="tr-TR" sz="2100" b="1" dirty="0" smtClean="0"/>
              <a:t>GZFT ve PEST analizleri,</a:t>
            </a:r>
          </a:p>
          <a:p>
            <a:r>
              <a:rPr lang="tr-TR" sz="2100" b="1" dirty="0" smtClean="0"/>
              <a:t>Paydaş iletişimi,</a:t>
            </a:r>
          </a:p>
          <a:p>
            <a:r>
              <a:rPr lang="tr-TR" sz="2100" b="1" dirty="0" smtClean="0"/>
              <a:t>Yeniden gözden geçirme faaliyetleri,</a:t>
            </a:r>
          </a:p>
          <a:p>
            <a:r>
              <a:rPr lang="tr-TR" sz="2100" b="1" dirty="0" smtClean="0"/>
              <a:t>Rehberlik ve danışmanlık hizmetleri,</a:t>
            </a:r>
          </a:p>
          <a:p>
            <a:r>
              <a:rPr lang="tr-TR" sz="2100" b="1" dirty="0" smtClean="0"/>
              <a:t>Tanıtım materyal ve planları,</a:t>
            </a:r>
          </a:p>
          <a:p>
            <a:r>
              <a:rPr lang="tr-TR" sz="2100" b="1" dirty="0" smtClean="0"/>
              <a:t>İnternet sitesi,</a:t>
            </a:r>
          </a:p>
          <a:p>
            <a:r>
              <a:rPr lang="tr-TR" sz="2100" b="1" dirty="0" smtClean="0"/>
              <a:t>Memnuniyet anketi sonuçları</a:t>
            </a:r>
          </a:p>
          <a:p>
            <a:r>
              <a:rPr lang="tr-TR" sz="2100" b="1" dirty="0" smtClean="0"/>
              <a:t>Geri bildirimler (sektör, öğrenciler, sosyal ortaklar vs.)</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34</a:t>
            </a:fld>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lumMod val="75000"/>
                  </a:schemeClr>
                </a:solidFill>
                <a:latin typeface="Arial Black" panose="020B0A04020102020204" pitchFamily="34" charset="0"/>
              </a:rPr>
              <a:t>Öz değerlendirme</a:t>
            </a:r>
            <a:endParaRPr lang="tr-TR"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0" y="1600201"/>
            <a:ext cx="9108504" cy="4525963"/>
          </a:xfrm>
        </p:spPr>
        <p:txBody>
          <a:bodyPr>
            <a:normAutofit/>
          </a:bodyPr>
          <a:lstStyle/>
          <a:p>
            <a:pPr marL="0" indent="0" algn="ctr">
              <a:buNone/>
            </a:pPr>
            <a:r>
              <a:rPr lang="tr-TR" sz="2600" b="1" dirty="0" smtClean="0"/>
              <a:t>Öz değerlendirme süreci okulda sürekli gelişim sağlamaktadır.</a:t>
            </a:r>
            <a:endParaRPr lang="tr-TR" sz="2600" b="1" dirty="0"/>
          </a:p>
        </p:txBody>
      </p:sp>
      <p:pic>
        <p:nvPicPr>
          <p:cNvPr id="3074" name="Picture 2"/>
          <p:cNvPicPr>
            <a:picLocks noChangeAspect="1" noChangeArrowheads="1"/>
          </p:cNvPicPr>
          <p:nvPr/>
        </p:nvPicPr>
        <p:blipFill>
          <a:blip r:embed="rId3" cstate="print"/>
          <a:srcRect/>
          <a:stretch>
            <a:fillRect/>
          </a:stretch>
        </p:blipFill>
        <p:spPr bwMode="auto">
          <a:xfrm>
            <a:off x="319753" y="2563950"/>
            <a:ext cx="8468997" cy="3888432"/>
          </a:xfrm>
          <a:prstGeom prst="rect">
            <a:avLst/>
          </a:prstGeom>
          <a:noFill/>
        </p:spPr>
      </p:pic>
      <p:sp>
        <p:nvSpPr>
          <p:cNvPr id="5" name="4 Slayt Numarası Yer Tutucusu"/>
          <p:cNvSpPr>
            <a:spLocks noGrp="1"/>
          </p:cNvSpPr>
          <p:nvPr>
            <p:ph type="sldNum" sz="quarter" idx="12"/>
          </p:nvPr>
        </p:nvSpPr>
        <p:spPr/>
        <p:txBody>
          <a:bodyPr/>
          <a:lstStyle/>
          <a:p>
            <a:fld id="{B1DEFA8C-F947-479F-BE07-76B6B3F80BF1}" type="slidenum">
              <a:rPr lang="tr-TR" smtClean="0"/>
              <a:pPr/>
              <a:t>35</a:t>
            </a:fld>
            <a:endParaRPr lang="tr-TR"/>
          </a:p>
        </p:txBody>
      </p:sp>
      <p:sp>
        <p:nvSpPr>
          <p:cNvPr id="6" name="5 Metin kutusu"/>
          <p:cNvSpPr txBox="1"/>
          <p:nvPr/>
        </p:nvSpPr>
        <p:spPr>
          <a:xfrm>
            <a:off x="611560" y="2492896"/>
            <a:ext cx="1512168" cy="1938992"/>
          </a:xfrm>
          <a:prstGeom prst="rect">
            <a:avLst/>
          </a:prstGeom>
          <a:noFill/>
        </p:spPr>
        <p:txBody>
          <a:bodyPr wrap="square" rtlCol="0">
            <a:spAutoFit/>
          </a:bodyPr>
          <a:lstStyle/>
          <a:p>
            <a:r>
              <a:rPr lang="tr-TR" sz="2000" b="1" dirty="0" smtClean="0"/>
              <a:t>Süreç:</a:t>
            </a:r>
          </a:p>
          <a:p>
            <a:r>
              <a:rPr lang="tr-TR" sz="2000" b="1" dirty="0" smtClean="0">
                <a:solidFill>
                  <a:srgbClr val="C00000"/>
                </a:solidFill>
              </a:rPr>
              <a:t>Planla</a:t>
            </a:r>
          </a:p>
          <a:p>
            <a:r>
              <a:rPr lang="tr-TR" sz="2000" b="1" dirty="0" smtClean="0">
                <a:solidFill>
                  <a:srgbClr val="C00000"/>
                </a:solidFill>
              </a:rPr>
              <a:t>Uygula</a:t>
            </a:r>
          </a:p>
          <a:p>
            <a:r>
              <a:rPr lang="tr-TR" sz="2000" b="1" dirty="0" smtClean="0">
                <a:solidFill>
                  <a:srgbClr val="C00000"/>
                </a:solidFill>
              </a:rPr>
              <a:t>Kontrol et</a:t>
            </a:r>
          </a:p>
          <a:p>
            <a:r>
              <a:rPr lang="tr-TR" sz="2000" b="1" dirty="0" smtClean="0">
                <a:solidFill>
                  <a:srgbClr val="C00000"/>
                </a:solidFill>
              </a:rPr>
              <a:t>Eylem</a:t>
            </a:r>
          </a:p>
          <a:p>
            <a:endParaRPr lang="tr-TR"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1">
                    <a:lumMod val="75000"/>
                  </a:schemeClr>
                </a:solidFill>
                <a:latin typeface="Arial Black" panose="020B0A04020102020204" pitchFamily="34" charset="0"/>
              </a:rPr>
              <a:t>MTE için Genel </a:t>
            </a:r>
            <a:br>
              <a:rPr lang="tr-TR" b="1" dirty="0" smtClean="0">
                <a:solidFill>
                  <a:schemeClr val="accent1">
                    <a:lumMod val="75000"/>
                  </a:schemeClr>
                </a:solidFill>
                <a:latin typeface="Arial Black" panose="020B0A04020102020204" pitchFamily="34" charset="0"/>
              </a:rPr>
            </a:br>
            <a:r>
              <a:rPr lang="tr-TR" b="1" dirty="0" smtClean="0">
                <a:solidFill>
                  <a:schemeClr val="accent1">
                    <a:lumMod val="75000"/>
                  </a:schemeClr>
                </a:solidFill>
                <a:latin typeface="Arial Black" panose="020B0A04020102020204" pitchFamily="34" charset="0"/>
              </a:rPr>
              <a:t>Kalite Güvence Çerçevesi </a:t>
            </a:r>
            <a:endParaRPr lang="tr-TR"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0" y="1484784"/>
            <a:ext cx="9144000" cy="5357191"/>
          </a:xfrm>
        </p:spPr>
        <p:txBody>
          <a:bodyPr>
            <a:normAutofit fontScale="92500" lnSpcReduction="20000"/>
          </a:bodyPr>
          <a:lstStyle/>
          <a:p>
            <a:pPr algn="just">
              <a:lnSpc>
                <a:spcPct val="110000"/>
              </a:lnSpc>
              <a:buNone/>
            </a:pPr>
            <a:r>
              <a:rPr lang="tr-TR" dirty="0" smtClean="0"/>
              <a:t>    </a:t>
            </a:r>
            <a:r>
              <a:rPr lang="tr-TR" b="1" dirty="0" smtClean="0"/>
              <a:t>Mesleki ve teknik eğitim için genel kalite güvence çerçevesi Avrupa Komisyonu tarafından 2004 yılında onaylanmıştır. Bu ana çerçeveye uygun olarak her ülke MTE için Kalite Güvence Çerçevesini kendisi geliştirmektedir.  Bu Genel Kalite Güvence Çerçevesinin beş alanı:</a:t>
            </a:r>
          </a:p>
          <a:p>
            <a:pPr lvl="1" algn="just">
              <a:lnSpc>
                <a:spcPct val="110000"/>
              </a:lnSpc>
              <a:buFont typeface="Wingdings" panose="05000000000000000000" pitchFamily="2" charset="2"/>
              <a:buChar char="Ø"/>
            </a:pPr>
            <a:r>
              <a:rPr lang="tr-TR" sz="3300" b="1" dirty="0" smtClean="0"/>
              <a:t>Metodoloji</a:t>
            </a:r>
          </a:p>
          <a:p>
            <a:pPr lvl="1" algn="just">
              <a:lnSpc>
                <a:spcPct val="110000"/>
              </a:lnSpc>
              <a:buFont typeface="Wingdings" panose="05000000000000000000" pitchFamily="2" charset="2"/>
              <a:buChar char="Ø"/>
            </a:pPr>
            <a:r>
              <a:rPr lang="tr-TR" sz="3300" b="1" dirty="0" smtClean="0"/>
              <a:t>Amaç ve plan</a:t>
            </a:r>
          </a:p>
          <a:p>
            <a:pPr lvl="1" algn="just">
              <a:lnSpc>
                <a:spcPct val="110000"/>
              </a:lnSpc>
              <a:buFont typeface="Wingdings" panose="05000000000000000000" pitchFamily="2" charset="2"/>
              <a:buChar char="Ø"/>
            </a:pPr>
            <a:r>
              <a:rPr lang="tr-TR" sz="3300" b="1" dirty="0" smtClean="0"/>
              <a:t>Uygulama</a:t>
            </a:r>
          </a:p>
          <a:p>
            <a:pPr lvl="1" algn="just">
              <a:lnSpc>
                <a:spcPct val="110000"/>
              </a:lnSpc>
              <a:buFont typeface="Wingdings" panose="05000000000000000000" pitchFamily="2" charset="2"/>
              <a:buChar char="Ø"/>
            </a:pPr>
            <a:r>
              <a:rPr lang="tr-TR" sz="3300" b="1" dirty="0" smtClean="0"/>
              <a:t>Ölçme ve değerlendirme</a:t>
            </a:r>
          </a:p>
          <a:p>
            <a:pPr lvl="1" algn="just">
              <a:lnSpc>
                <a:spcPct val="110000"/>
              </a:lnSpc>
              <a:buFont typeface="Wingdings" panose="05000000000000000000" pitchFamily="2" charset="2"/>
              <a:buChar char="Ø"/>
            </a:pPr>
            <a:r>
              <a:rPr lang="tr-TR" sz="3300" b="1" dirty="0" smtClean="0"/>
              <a:t>Geri bildirim ve değişimdir.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36</a:t>
            </a:fld>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
            <a:ext cx="8229600" cy="1268759"/>
          </a:xfrm>
        </p:spPr>
        <p:txBody>
          <a:bodyPr>
            <a:normAutofit/>
          </a:bodyPr>
          <a:lstStyle/>
          <a:p>
            <a:r>
              <a:rPr lang="tr-TR" b="1" dirty="0" smtClean="0">
                <a:solidFill>
                  <a:schemeClr val="accent1">
                    <a:lumMod val="75000"/>
                  </a:schemeClr>
                </a:solidFill>
                <a:latin typeface="Arial Black" panose="020B0A04020102020204" pitchFamily="34" charset="0"/>
                <a:cs typeface="Aharoni" panose="02010803020104030203" pitchFamily="2" charset="-79"/>
              </a:rPr>
              <a:t>Akreditasyon</a:t>
            </a:r>
            <a:endParaRPr lang="tr-TR" dirty="0">
              <a:solidFill>
                <a:schemeClr val="accent1">
                  <a:lumMod val="75000"/>
                </a:schemeClr>
              </a:solidFill>
              <a:latin typeface="Arial Black" panose="020B0A04020102020204" pitchFamily="34" charset="0"/>
              <a:cs typeface="Aharoni" panose="02010803020104030203" pitchFamily="2" charset="-79"/>
            </a:endParaRPr>
          </a:p>
        </p:txBody>
      </p:sp>
      <p:sp>
        <p:nvSpPr>
          <p:cNvPr id="3" name="2 İçerik Yer Tutucusu"/>
          <p:cNvSpPr>
            <a:spLocks noGrp="1"/>
          </p:cNvSpPr>
          <p:nvPr>
            <p:ph idx="1"/>
          </p:nvPr>
        </p:nvSpPr>
        <p:spPr>
          <a:xfrm>
            <a:off x="0" y="1268760"/>
            <a:ext cx="9144000" cy="5452715"/>
          </a:xfrm>
        </p:spPr>
        <p:txBody>
          <a:bodyPr>
            <a:noAutofit/>
          </a:bodyPr>
          <a:lstStyle/>
          <a:p>
            <a:pPr algn="just"/>
            <a:r>
              <a:rPr lang="tr-TR" sz="2800" b="1" dirty="0" smtClean="0">
                <a:latin typeface="+mj-lt"/>
              </a:rPr>
              <a:t>Akreditasyon, uygunluk değerlendirme kuruluşlarınca gerçekleştirilen çalışmaların ve dolayısıyla bu çalışmalar sonucunda düzenledikleri uygunluk onay belgelerinin </a:t>
            </a:r>
            <a:r>
              <a:rPr lang="tr-TR" sz="2800" b="1" dirty="0" smtClean="0">
                <a:solidFill>
                  <a:schemeClr val="tx2"/>
                </a:solidFill>
              </a:rPr>
              <a:t>(deney ve muayene raporları, kalibrasyon sertifikaları, yönetim sistemi belgeleri, ürün belgeleri, personel belgeleri vb)</a:t>
            </a:r>
            <a:r>
              <a:rPr lang="tr-TR" sz="2800" b="1" dirty="0" smtClean="0"/>
              <a:t> güvenilirliğini ve geçerliliğini desteklemek amacıyla oluşturulmuş bir kalite altyapısıdır. </a:t>
            </a:r>
          </a:p>
          <a:p>
            <a:pPr algn="just"/>
            <a:endParaRPr lang="tr-TR" sz="2800" b="1" dirty="0" smtClean="0"/>
          </a:p>
          <a:p>
            <a:pPr algn="just"/>
            <a:r>
              <a:rPr lang="tr-TR" sz="2800" b="1" dirty="0" smtClean="0"/>
              <a:t>Akredite bir uygunluk değerlendirme kuruluşunca verilmiş bir uygunluk belgesine sahip bir ürün veya hizmet, bu ürün veya hizmet için uygulanabilir olan gereklilikleri  sağlamakta olduğuna dair güven oluşturur. </a:t>
            </a:r>
          </a:p>
          <a:p>
            <a:endParaRPr lang="tr-TR" sz="24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37</a:t>
            </a:fld>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0" y="220423"/>
            <a:ext cx="9144000" cy="1143000"/>
          </a:xfrm>
        </p:spPr>
        <p:txBody>
          <a:bodyPr>
            <a:noAutofit/>
          </a:bodyPr>
          <a:lstStyle/>
          <a:p>
            <a:r>
              <a:rPr lang="tr-TR" sz="3000" b="1" dirty="0">
                <a:solidFill>
                  <a:schemeClr val="accent1">
                    <a:lumMod val="75000"/>
                  </a:schemeClr>
                </a:solidFill>
                <a:latin typeface="Arial Black" panose="020B0A04020102020204" pitchFamily="34" charset="0"/>
              </a:rPr>
              <a:t>Öz </a:t>
            </a:r>
            <a:r>
              <a:rPr lang="tr-TR" sz="3000" b="1" dirty="0" smtClean="0">
                <a:solidFill>
                  <a:schemeClr val="accent1">
                    <a:lumMod val="75000"/>
                  </a:schemeClr>
                </a:solidFill>
                <a:latin typeface="Arial Black" panose="020B0A04020102020204" pitchFamily="34" charset="0"/>
              </a:rPr>
              <a:t>değerlendirme/kalite </a:t>
            </a:r>
            <a:r>
              <a:rPr lang="tr-TR" sz="3000" b="1" dirty="0">
                <a:solidFill>
                  <a:schemeClr val="accent1">
                    <a:lumMod val="75000"/>
                  </a:schemeClr>
                </a:solidFill>
                <a:latin typeface="Arial Black" panose="020B0A04020102020204" pitchFamily="34" charset="0"/>
              </a:rPr>
              <a:t>yönetim </a:t>
            </a:r>
            <a:r>
              <a:rPr lang="tr-TR" sz="3000" b="1" dirty="0" smtClean="0">
                <a:solidFill>
                  <a:schemeClr val="accent1">
                    <a:lumMod val="75000"/>
                  </a:schemeClr>
                </a:solidFill>
                <a:latin typeface="Arial Black" panose="020B0A04020102020204" pitchFamily="34" charset="0"/>
              </a:rPr>
              <a:t>sistemi/</a:t>
            </a:r>
            <a:br>
              <a:rPr lang="tr-TR" sz="3000" b="1" dirty="0" smtClean="0">
                <a:solidFill>
                  <a:schemeClr val="accent1">
                    <a:lumMod val="75000"/>
                  </a:schemeClr>
                </a:solidFill>
                <a:latin typeface="Arial Black" panose="020B0A04020102020204" pitchFamily="34" charset="0"/>
              </a:rPr>
            </a:br>
            <a:r>
              <a:rPr lang="tr-TR" sz="3000" b="1" dirty="0" smtClean="0">
                <a:solidFill>
                  <a:schemeClr val="accent1">
                    <a:lumMod val="75000"/>
                  </a:schemeClr>
                </a:solidFill>
                <a:latin typeface="Arial Black" panose="020B0A04020102020204" pitchFamily="34" charset="0"/>
              </a:rPr>
              <a:t>akreditasyon</a:t>
            </a:r>
            <a:endParaRPr lang="tr-TR" sz="3000"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p:txBody>
          <a:bodyPr>
            <a:normAutofit fontScale="85000" lnSpcReduction="10000"/>
          </a:bodyPr>
          <a:lstStyle/>
          <a:p>
            <a:pPr algn="just">
              <a:lnSpc>
                <a:spcPct val="120000"/>
              </a:lnSpc>
            </a:pPr>
            <a:r>
              <a:rPr lang="tr-TR" b="1" dirty="0" smtClean="0"/>
              <a:t>MTE kurumlarında öz değerlendirme ve/veya herhangi bir iç kalite yönetim sisteminin uygulanması tüm akreditasyonun süreçleri için ön şarttır. </a:t>
            </a:r>
          </a:p>
          <a:p>
            <a:pPr algn="just">
              <a:lnSpc>
                <a:spcPct val="120000"/>
              </a:lnSpc>
            </a:pPr>
            <a:endParaRPr lang="tr-TR" b="1" dirty="0" smtClean="0"/>
          </a:p>
          <a:p>
            <a:pPr algn="just">
              <a:lnSpc>
                <a:spcPct val="120000"/>
              </a:lnSpc>
            </a:pPr>
            <a:r>
              <a:rPr lang="tr-TR" b="1" dirty="0" smtClean="0"/>
              <a:t>MTE kurumları kendi yerel ihtiyaçlarını karşılamak üzere iç kalite yönetim sistemlerini oluşturmada özgür olsalar da, bu sistem dış değerlendirme kurumlarınca gösterilen akreditasyon kriterlerini yansıtmak (sağlamak) zorundadır.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38</a:t>
            </a:fld>
            <a:endParaRPr lang="tr-T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a:solidFill>
                  <a:schemeClr val="accent1">
                    <a:lumMod val="75000"/>
                  </a:schemeClr>
                </a:solidFill>
                <a:latin typeface="Arial Black" panose="020B0A04020102020204" pitchFamily="34" charset="0"/>
              </a:rPr>
              <a:t>Eğitimde akreditasyon</a:t>
            </a:r>
          </a:p>
        </p:txBody>
      </p:sp>
      <p:sp>
        <p:nvSpPr>
          <p:cNvPr id="3" name="2 İçerik Yer Tutucusu"/>
          <p:cNvSpPr>
            <a:spLocks noGrp="1"/>
          </p:cNvSpPr>
          <p:nvPr>
            <p:ph idx="1"/>
          </p:nvPr>
        </p:nvSpPr>
        <p:spPr>
          <a:xfrm>
            <a:off x="0" y="1268761"/>
            <a:ext cx="9144000" cy="5256584"/>
          </a:xfrm>
        </p:spPr>
        <p:txBody>
          <a:bodyPr>
            <a:noAutofit/>
          </a:bodyPr>
          <a:lstStyle/>
          <a:p>
            <a:r>
              <a:rPr lang="tr-TR" sz="3600" b="1" dirty="0" smtClean="0"/>
              <a:t>Eğitimde yüksek kalite için yapılan/yapılacak çalışmaların en üst noktasıdır.</a:t>
            </a:r>
          </a:p>
          <a:p>
            <a:r>
              <a:rPr lang="tr-TR" sz="3600" b="1" dirty="0" smtClean="0"/>
              <a:t>Kalite çalışmalarının yürütülmesinde kuvvetli bir yol göstericidir.</a:t>
            </a:r>
          </a:p>
          <a:p>
            <a:r>
              <a:rPr lang="tr-TR" sz="3600" b="1" dirty="0" smtClean="0"/>
              <a:t>Yakalanmış eğitim kalitesi seviyesinin güvence altında olduğunun bir ifadesidir.</a:t>
            </a:r>
          </a:p>
          <a:p>
            <a:r>
              <a:rPr lang="tr-TR" sz="3600" b="1" dirty="0" smtClean="0"/>
              <a:t>Kurumun ileriye yönelik planlarının oluşturulmasında sağlam bir altyapı sağlar.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39</a:t>
            </a:fld>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9296" cy="1143000"/>
          </a:xfrm>
        </p:spPr>
        <p:txBody>
          <a:bodyPr>
            <a:noAutofit/>
          </a:bodyPr>
          <a:lstStyle/>
          <a:p>
            <a:r>
              <a:rPr lang="tr-TR" sz="4000" b="1" dirty="0">
                <a:solidFill>
                  <a:schemeClr val="tx2"/>
                </a:solidFill>
                <a:latin typeface="Franklin Gothic Heavy" panose="020B0903020102020204" pitchFamily="34" charset="0"/>
              </a:rPr>
              <a:t>Bunun </a:t>
            </a:r>
            <a:r>
              <a:rPr lang="tr-TR" sz="4000" b="1" dirty="0" smtClean="0">
                <a:solidFill>
                  <a:schemeClr val="tx2"/>
                </a:solidFill>
                <a:latin typeface="Franklin Gothic Heavy" panose="020B0903020102020204" pitchFamily="34" charset="0"/>
              </a:rPr>
              <a:t>Mesleki </a:t>
            </a:r>
            <a:r>
              <a:rPr lang="tr-TR" sz="4000" b="1" dirty="0">
                <a:solidFill>
                  <a:schemeClr val="tx2"/>
                </a:solidFill>
                <a:latin typeface="Franklin Gothic Heavy" panose="020B0903020102020204" pitchFamily="34" charset="0"/>
              </a:rPr>
              <a:t>Eğitim Sistemi açısından anlamı nedir? </a:t>
            </a:r>
            <a:endParaRPr lang="en-GB" sz="4000" b="1" dirty="0">
              <a:solidFill>
                <a:schemeClr val="tx2"/>
              </a:solidFill>
              <a:latin typeface="Franklin Gothic Heavy" panose="020B0903020102020204" pitchFamily="34" charset="0"/>
            </a:endParaRPr>
          </a:p>
        </p:txBody>
      </p:sp>
      <p:sp>
        <p:nvSpPr>
          <p:cNvPr id="3" name="Content Placeholder 2"/>
          <p:cNvSpPr>
            <a:spLocks noGrp="1"/>
          </p:cNvSpPr>
          <p:nvPr>
            <p:ph idx="1"/>
          </p:nvPr>
        </p:nvSpPr>
        <p:spPr>
          <a:xfrm>
            <a:off x="467544" y="1813553"/>
            <a:ext cx="8496944" cy="4925144"/>
          </a:xfrm>
        </p:spPr>
        <p:txBody>
          <a:bodyPr>
            <a:normAutofit lnSpcReduction="10000"/>
          </a:bodyPr>
          <a:lstStyle/>
          <a:p>
            <a:pPr marL="0" indent="0" algn="ctr">
              <a:spcBef>
                <a:spcPts val="0"/>
              </a:spcBef>
              <a:buNone/>
            </a:pPr>
            <a:r>
              <a:rPr lang="tr-TR" b="1" dirty="0">
                <a:latin typeface="Arial Black" panose="020B0A04020102020204" pitchFamily="34" charset="0"/>
              </a:rPr>
              <a:t>Nitelikli personel tarafından </a:t>
            </a:r>
            <a:r>
              <a:rPr lang="en-GB" sz="4000" b="1" dirty="0">
                <a:latin typeface="Arial Black" panose="020B0A04020102020204" pitchFamily="34" charset="0"/>
                <a:sym typeface="Wingdings"/>
              </a:rPr>
              <a:t></a:t>
            </a:r>
            <a:endParaRPr lang="tr-TR" b="1" dirty="0">
              <a:latin typeface="Arial Black" panose="020B0A04020102020204" pitchFamily="34" charset="0"/>
            </a:endParaRPr>
          </a:p>
          <a:p>
            <a:pPr marL="0" lvl="0" indent="0" algn="ctr">
              <a:spcBef>
                <a:spcPts val="0"/>
              </a:spcBef>
              <a:buNone/>
            </a:pPr>
            <a:endParaRPr lang="tr-TR" b="1" dirty="0" smtClean="0">
              <a:latin typeface="Arial Black" panose="020B0A04020102020204" pitchFamily="34" charset="0"/>
            </a:endParaRPr>
          </a:p>
          <a:p>
            <a:pPr marL="0" lvl="0" indent="0" algn="ctr">
              <a:spcBef>
                <a:spcPts val="0"/>
              </a:spcBef>
              <a:buNone/>
            </a:pPr>
            <a:r>
              <a:rPr lang="tr-TR" b="1" dirty="0" smtClean="0">
                <a:latin typeface="Arial Black" panose="020B0A04020102020204" pitchFamily="34" charset="0"/>
              </a:rPr>
              <a:t>Doğru ekipman ve materyaller kullanarak</a:t>
            </a:r>
            <a:r>
              <a:rPr lang="en-GB" sz="4000" b="1" dirty="0" smtClean="0">
                <a:latin typeface="Arial Black" panose="020B0A04020102020204" pitchFamily="34" charset="0"/>
                <a:sym typeface="Wingdings"/>
              </a:rPr>
              <a:t></a:t>
            </a:r>
            <a:endParaRPr lang="tr-TR" b="1" dirty="0" smtClean="0">
              <a:latin typeface="Arial Black" panose="020B0A04020102020204" pitchFamily="34" charset="0"/>
            </a:endParaRPr>
          </a:p>
          <a:p>
            <a:pPr marL="0" indent="0" algn="ctr">
              <a:lnSpc>
                <a:spcPct val="150000"/>
              </a:lnSpc>
              <a:buNone/>
            </a:pPr>
            <a:r>
              <a:rPr lang="tr-TR" b="1" dirty="0" smtClean="0">
                <a:latin typeface="Arial Black" panose="020B0A04020102020204" pitchFamily="34" charset="0"/>
              </a:rPr>
              <a:t>Doğru konuların</a:t>
            </a:r>
            <a:r>
              <a:rPr lang="en-GB" b="1" dirty="0">
                <a:latin typeface="Arial Black" panose="020B0A04020102020204" pitchFamily="34" charset="0"/>
                <a:sym typeface="Wingdings"/>
              </a:rPr>
              <a:t></a:t>
            </a:r>
            <a:endParaRPr lang="en-GB" dirty="0">
              <a:latin typeface="Arial Black" panose="020B0A04020102020204" pitchFamily="34" charset="0"/>
            </a:endParaRPr>
          </a:p>
          <a:p>
            <a:pPr marL="0" lvl="0" indent="0" algn="ctr">
              <a:lnSpc>
                <a:spcPct val="150000"/>
              </a:lnSpc>
              <a:buNone/>
            </a:pPr>
            <a:r>
              <a:rPr lang="tr-TR" b="1" dirty="0" smtClean="0">
                <a:latin typeface="Arial Black" panose="020B0A04020102020204" pitchFamily="34" charset="0"/>
              </a:rPr>
              <a:t>Doğru yöntemlerle </a:t>
            </a:r>
            <a:r>
              <a:rPr lang="en-GB" sz="4000" b="1" dirty="0">
                <a:latin typeface="Arial Black" panose="020B0A04020102020204" pitchFamily="34" charset="0"/>
                <a:sym typeface="Wingdings"/>
              </a:rPr>
              <a:t></a:t>
            </a:r>
            <a:endParaRPr lang="tr-TR" b="1" dirty="0" smtClean="0">
              <a:latin typeface="Arial Black" panose="020B0A04020102020204" pitchFamily="34" charset="0"/>
            </a:endParaRPr>
          </a:p>
          <a:p>
            <a:pPr marL="0" lvl="0" indent="0" algn="ctr">
              <a:lnSpc>
                <a:spcPct val="150000"/>
              </a:lnSpc>
              <a:buNone/>
            </a:pPr>
            <a:r>
              <a:rPr lang="tr-TR" b="1" dirty="0">
                <a:latin typeface="Arial Black" panose="020B0A04020102020204" pitchFamily="34" charset="0"/>
              </a:rPr>
              <a:t>Ö</a:t>
            </a:r>
            <a:r>
              <a:rPr lang="tr-TR" b="1" dirty="0" smtClean="0">
                <a:latin typeface="Arial Black" panose="020B0A04020102020204" pitchFamily="34" charset="0"/>
              </a:rPr>
              <a:t>ğretilmesi ve Değerlendirilmesi</a:t>
            </a:r>
            <a:endParaRPr lang="tr-TR" b="1" dirty="0" smtClean="0"/>
          </a:p>
        </p:txBody>
      </p:sp>
      <p:sp>
        <p:nvSpPr>
          <p:cNvPr id="4" name="Rectangle 3"/>
          <p:cNvSpPr/>
          <p:nvPr/>
        </p:nvSpPr>
        <p:spPr>
          <a:xfrm>
            <a:off x="3203848" y="5166320"/>
            <a:ext cx="86409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8304448" y="4365104"/>
            <a:ext cx="86409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6" name="Rectangle 5"/>
          <p:cNvSpPr/>
          <p:nvPr/>
        </p:nvSpPr>
        <p:spPr>
          <a:xfrm>
            <a:off x="2123728" y="3558209"/>
            <a:ext cx="86409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7" name="Rectangle 6"/>
          <p:cNvSpPr/>
          <p:nvPr/>
        </p:nvSpPr>
        <p:spPr>
          <a:xfrm>
            <a:off x="5220072" y="1989854"/>
            <a:ext cx="86409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8" name="Slayt Numarası Yer Tutucusu 7"/>
          <p:cNvSpPr>
            <a:spLocks noGrp="1"/>
          </p:cNvSpPr>
          <p:nvPr>
            <p:ph type="sldNum" sz="quarter" idx="12"/>
          </p:nvPr>
        </p:nvSpPr>
        <p:spPr/>
        <p:txBody>
          <a:bodyPr/>
          <a:lstStyle/>
          <a:p>
            <a:fld id="{31235B92-EEB5-45FB-B14E-BFF4B16721B2}" type="slidenum">
              <a:rPr lang="en-GB" smtClean="0">
                <a:solidFill>
                  <a:prstClr val="black">
                    <a:tint val="75000"/>
                  </a:prstClr>
                </a:solidFill>
              </a:rPr>
              <a:pPr/>
              <a:t>4</a:t>
            </a:fld>
            <a:endParaRPr lang="en-GB">
              <a:solidFill>
                <a:prstClr val="black">
                  <a:tint val="75000"/>
                </a:prstClr>
              </a:solidFill>
            </a:endParaRPr>
          </a:p>
        </p:txBody>
      </p:sp>
    </p:spTree>
    <p:extLst>
      <p:ext uri="{BB962C8B-B14F-4D97-AF65-F5344CB8AC3E}">
        <p14:creationId xmlns:p14="http://schemas.microsoft.com/office/powerpoint/2010/main" val="340179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a:solidFill>
                  <a:schemeClr val="accent1">
                    <a:lumMod val="75000"/>
                  </a:schemeClr>
                </a:solidFill>
                <a:latin typeface="Arial Black" panose="020B0A04020102020204" pitchFamily="34" charset="0"/>
              </a:rPr>
              <a:t>Eğitimde akreditasyon</a:t>
            </a:r>
          </a:p>
        </p:txBody>
      </p:sp>
      <p:sp>
        <p:nvSpPr>
          <p:cNvPr id="3" name="2 İçerik Yer Tutucusu"/>
          <p:cNvSpPr>
            <a:spLocks noGrp="1"/>
          </p:cNvSpPr>
          <p:nvPr>
            <p:ph idx="1"/>
          </p:nvPr>
        </p:nvSpPr>
        <p:spPr>
          <a:xfrm>
            <a:off x="0" y="1268761"/>
            <a:ext cx="9144000" cy="5256584"/>
          </a:xfrm>
        </p:spPr>
        <p:txBody>
          <a:bodyPr>
            <a:noAutofit/>
          </a:bodyPr>
          <a:lstStyle/>
          <a:p>
            <a:endParaRPr lang="tr-TR" sz="3600" b="1" dirty="0" smtClean="0"/>
          </a:p>
          <a:p>
            <a:r>
              <a:rPr lang="tr-TR" sz="3600" b="1" dirty="0" smtClean="0"/>
              <a:t>Kaliteyi sürekli kılmak için etkin bir yoldur.</a:t>
            </a:r>
          </a:p>
          <a:p>
            <a:r>
              <a:rPr lang="tr-TR" sz="3600" b="1" dirty="0" smtClean="0"/>
              <a:t>Eğitim kurumu tüm yönleri ile yüksek standartlara uygun hale getirilmiş olur.</a:t>
            </a:r>
          </a:p>
          <a:p>
            <a:r>
              <a:rPr lang="tr-TR" sz="3600" b="1" dirty="0" smtClean="0"/>
              <a:t>Mükemmelleşme yolunda motive edici ve disipline edici bir kontrol mekanizmasıdır.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40</a:t>
            </a:fld>
            <a:endParaRPr lang="tr-TR" dirty="0"/>
          </a:p>
        </p:txBody>
      </p:sp>
    </p:spTree>
    <p:extLst>
      <p:ext uri="{BB962C8B-B14F-4D97-AF65-F5344CB8AC3E}">
        <p14:creationId xmlns:p14="http://schemas.microsoft.com/office/powerpoint/2010/main" val="17768707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980728"/>
          </a:xfrm>
        </p:spPr>
        <p:txBody>
          <a:bodyPr>
            <a:normAutofit/>
          </a:bodyPr>
          <a:lstStyle/>
          <a:p>
            <a:r>
              <a:rPr lang="tr-TR" sz="4000" b="1" dirty="0">
                <a:solidFill>
                  <a:schemeClr val="accent1">
                    <a:lumMod val="75000"/>
                  </a:schemeClr>
                </a:solidFill>
                <a:latin typeface="Arial Black" panose="020B0A04020102020204" pitchFamily="34" charset="0"/>
              </a:rPr>
              <a:t>Eğitimde akreditasyon</a:t>
            </a:r>
          </a:p>
        </p:txBody>
      </p:sp>
      <p:sp>
        <p:nvSpPr>
          <p:cNvPr id="3" name="2 İçerik Yer Tutucusu"/>
          <p:cNvSpPr>
            <a:spLocks noGrp="1"/>
          </p:cNvSpPr>
          <p:nvPr>
            <p:ph idx="1"/>
          </p:nvPr>
        </p:nvSpPr>
        <p:spPr>
          <a:xfrm>
            <a:off x="251520" y="980728"/>
            <a:ext cx="8712968" cy="5544617"/>
          </a:xfrm>
        </p:spPr>
        <p:txBody>
          <a:bodyPr>
            <a:noAutofit/>
          </a:bodyPr>
          <a:lstStyle/>
          <a:p>
            <a:r>
              <a:rPr lang="tr-TR" b="1" dirty="0" smtClean="0"/>
              <a:t>İhtiyaç duyulan, bilgili ve bilgiyi kullanmayı bilen, sürekli eğitimin önemini kavramış ve hayatına geçirmiş bir mezun profilinin oluşturulması için bir mekanizmadır.</a:t>
            </a:r>
          </a:p>
          <a:p>
            <a:r>
              <a:rPr lang="tr-TR" b="1" dirty="0" smtClean="0"/>
              <a:t>Yetkin meslek sahiplerinin yaratılmasındaki temel eğitim basmağının kalitesinin yükseltilmesi ve sürekliliğinin sağlanması demektir.</a:t>
            </a:r>
          </a:p>
          <a:p>
            <a:r>
              <a:rPr lang="tr-TR" b="1" dirty="0" smtClean="0"/>
              <a:t>Eğitim kurumunun her türlü platformda yetkinliğinin ve uygunluğunun onaylandığı bir araçtır.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41</a:t>
            </a:fld>
            <a:endParaRPr lang="tr-TR" dirty="0"/>
          </a:p>
        </p:txBody>
      </p:sp>
    </p:spTree>
    <p:extLst>
      <p:ext uri="{BB962C8B-B14F-4D97-AF65-F5344CB8AC3E}">
        <p14:creationId xmlns:p14="http://schemas.microsoft.com/office/powerpoint/2010/main" val="34740031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a:solidFill>
                  <a:schemeClr val="accent1">
                    <a:lumMod val="75000"/>
                  </a:schemeClr>
                </a:solidFill>
                <a:latin typeface="Arial Black" panose="020B0A04020102020204" pitchFamily="34" charset="0"/>
              </a:rPr>
              <a:t>Eğitimde akreditasyon</a:t>
            </a:r>
          </a:p>
        </p:txBody>
      </p:sp>
      <p:sp>
        <p:nvSpPr>
          <p:cNvPr id="3" name="2 İçerik Yer Tutucusu"/>
          <p:cNvSpPr>
            <a:spLocks noGrp="1"/>
          </p:cNvSpPr>
          <p:nvPr>
            <p:ph idx="1"/>
          </p:nvPr>
        </p:nvSpPr>
        <p:spPr/>
        <p:txBody>
          <a:bodyPr>
            <a:normAutofit/>
          </a:bodyPr>
          <a:lstStyle/>
          <a:p>
            <a:r>
              <a:rPr lang="tr-TR" sz="3600" b="1" dirty="0" smtClean="0"/>
              <a:t>Öz değerlendirme sürecinde kaydedilen gelişme okulu hangi seviyeye ulaştırdı? </a:t>
            </a:r>
          </a:p>
          <a:p>
            <a:pPr marL="0" indent="0">
              <a:buNone/>
            </a:pPr>
            <a:endParaRPr lang="tr-TR" sz="3600" b="1" dirty="0" smtClean="0"/>
          </a:p>
          <a:p>
            <a:pPr marL="0" indent="0" algn="just">
              <a:buNone/>
            </a:pPr>
            <a:r>
              <a:rPr lang="tr-TR" sz="3600" b="1" dirty="0" smtClean="0">
                <a:solidFill>
                  <a:srgbClr val="C00000"/>
                </a:solidFill>
              </a:rPr>
              <a:t>Akreditasyon için belirlenmiş olan asgari kriterler okulun öz değerlendirme sonucunda hangi seviyeye ulaşması gerektiğinin bir ölçütüdür</a:t>
            </a:r>
            <a:r>
              <a:rPr lang="tr-TR" sz="3600" dirty="0" smtClean="0">
                <a:solidFill>
                  <a:srgbClr val="C00000"/>
                </a:solidFill>
              </a:rPr>
              <a:t>. </a:t>
            </a:r>
            <a:endParaRPr lang="tr-TR" sz="3600" dirty="0">
              <a:solidFill>
                <a:srgbClr val="C00000"/>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42</a:t>
            </a:fld>
            <a:endParaRPr lang="tr-T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a:solidFill>
                  <a:schemeClr val="accent1">
                    <a:lumMod val="75000"/>
                  </a:schemeClr>
                </a:solidFill>
                <a:latin typeface="Arial Black" panose="020B0A04020102020204" pitchFamily="34" charset="0"/>
              </a:rPr>
              <a:t>Akreditasyon Sürecinde </a:t>
            </a:r>
            <a:r>
              <a:rPr lang="tr-TR" sz="3600" b="1" dirty="0" smtClean="0">
                <a:solidFill>
                  <a:schemeClr val="accent1">
                    <a:lumMod val="75000"/>
                  </a:schemeClr>
                </a:solidFill>
                <a:latin typeface="Arial Black" panose="020B0A04020102020204" pitchFamily="34" charset="0"/>
              </a:rPr>
              <a:t/>
            </a:r>
            <a:br>
              <a:rPr lang="tr-TR" sz="3600" b="1" dirty="0" smtClean="0">
                <a:solidFill>
                  <a:schemeClr val="accent1">
                    <a:lumMod val="75000"/>
                  </a:schemeClr>
                </a:solidFill>
                <a:latin typeface="Arial Black" panose="020B0A04020102020204" pitchFamily="34" charset="0"/>
              </a:rPr>
            </a:br>
            <a:r>
              <a:rPr lang="tr-TR" sz="3600" b="1" dirty="0" smtClean="0">
                <a:solidFill>
                  <a:schemeClr val="accent1">
                    <a:lumMod val="75000"/>
                  </a:schemeClr>
                </a:solidFill>
                <a:latin typeface="Arial Black" panose="020B0A04020102020204" pitchFamily="34" charset="0"/>
              </a:rPr>
              <a:t>İzleme </a:t>
            </a:r>
            <a:r>
              <a:rPr lang="tr-TR" sz="3600" b="1" dirty="0">
                <a:solidFill>
                  <a:schemeClr val="accent1">
                    <a:lumMod val="75000"/>
                  </a:schemeClr>
                </a:solidFill>
                <a:latin typeface="Arial Black" panose="020B0A04020102020204" pitchFamily="34" charset="0"/>
              </a:rPr>
              <a:t>ve Değerlendirme</a:t>
            </a:r>
          </a:p>
        </p:txBody>
      </p:sp>
      <p:sp>
        <p:nvSpPr>
          <p:cNvPr id="3" name="2 İçerik Yer Tutucusu"/>
          <p:cNvSpPr>
            <a:spLocks noGrp="1"/>
          </p:cNvSpPr>
          <p:nvPr>
            <p:ph idx="1"/>
          </p:nvPr>
        </p:nvSpPr>
        <p:spPr/>
        <p:txBody>
          <a:bodyPr>
            <a:normAutofit fontScale="92500" lnSpcReduction="10000"/>
          </a:bodyPr>
          <a:lstStyle/>
          <a:p>
            <a:pPr algn="just">
              <a:lnSpc>
                <a:spcPct val="110000"/>
              </a:lnSpc>
            </a:pPr>
            <a:r>
              <a:rPr lang="tr-TR" b="1" dirty="0" smtClean="0"/>
              <a:t>Dış izleme ve değerlendirme sürecinde MTE kurumunca gerçekleştirilen öz değerlendirme bulgularının doğrulanması ve geçerliliğinin teyit edilmesi gerekir. </a:t>
            </a:r>
          </a:p>
          <a:p>
            <a:pPr algn="just">
              <a:lnSpc>
                <a:spcPct val="110000"/>
              </a:lnSpc>
            </a:pPr>
            <a:endParaRPr lang="tr-TR" b="1" dirty="0" smtClean="0"/>
          </a:p>
          <a:p>
            <a:pPr algn="just">
              <a:lnSpc>
                <a:spcPct val="110000"/>
              </a:lnSpc>
            </a:pPr>
            <a:r>
              <a:rPr lang="tr-TR" b="1" dirty="0" smtClean="0"/>
              <a:t>Öz değerlendirme süreci ile dış izleme ve değerlendirme sürecinde (akreditasyon süreci) aynı (Ulusal Kalite Güvence Standartları) standartlar kullanılır.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43</a:t>
            </a:fld>
            <a:endParaRPr lang="tr-T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9144000" cy="1143000"/>
          </a:xfrm>
        </p:spPr>
        <p:txBody>
          <a:bodyPr>
            <a:noAutofit/>
          </a:bodyPr>
          <a:lstStyle/>
          <a:p>
            <a:r>
              <a:rPr lang="tr-TR" sz="3600" b="1" dirty="0">
                <a:solidFill>
                  <a:schemeClr val="accent1">
                    <a:lumMod val="75000"/>
                  </a:schemeClr>
                </a:solidFill>
                <a:latin typeface="Arial Black" panose="020B0A04020102020204" pitchFamily="34" charset="0"/>
              </a:rPr>
              <a:t>Öz </a:t>
            </a:r>
            <a:r>
              <a:rPr lang="tr-TR" sz="3600" b="1" dirty="0" smtClean="0">
                <a:solidFill>
                  <a:schemeClr val="accent1">
                    <a:lumMod val="75000"/>
                  </a:schemeClr>
                </a:solidFill>
                <a:latin typeface="Arial Black" panose="020B0A04020102020204" pitchFamily="34" charset="0"/>
              </a:rPr>
              <a:t>Değerlendirme </a:t>
            </a:r>
            <a:r>
              <a:rPr lang="tr-TR" sz="3600" b="1" dirty="0">
                <a:solidFill>
                  <a:schemeClr val="accent1">
                    <a:lumMod val="75000"/>
                  </a:schemeClr>
                </a:solidFill>
                <a:latin typeface="Arial Black" panose="020B0A04020102020204" pitchFamily="34" charset="0"/>
              </a:rPr>
              <a:t>ve Akreditasyon</a:t>
            </a:r>
          </a:p>
        </p:txBody>
      </p:sp>
      <p:sp>
        <p:nvSpPr>
          <p:cNvPr id="3" name="2 İçerik Yer Tutucusu"/>
          <p:cNvSpPr>
            <a:spLocks noGrp="1"/>
          </p:cNvSpPr>
          <p:nvPr>
            <p:ph idx="1"/>
          </p:nvPr>
        </p:nvSpPr>
        <p:spPr>
          <a:xfrm>
            <a:off x="0" y="1600201"/>
            <a:ext cx="9108504" cy="4525963"/>
          </a:xfrm>
        </p:spPr>
        <p:txBody>
          <a:bodyPr>
            <a:normAutofit/>
          </a:bodyPr>
          <a:lstStyle/>
          <a:p>
            <a:pPr marL="0" indent="0" algn="ctr">
              <a:buNone/>
            </a:pPr>
            <a:r>
              <a:rPr lang="tr-TR" sz="2600" b="1" dirty="0" smtClean="0"/>
              <a:t>Öz değerlendirme süreci okulda sürekli gelişim sağlamaktadır.</a:t>
            </a:r>
            <a:endParaRPr lang="tr-TR" sz="2600" b="1" dirty="0"/>
          </a:p>
        </p:txBody>
      </p:sp>
      <p:pic>
        <p:nvPicPr>
          <p:cNvPr id="3074" name="Picture 2"/>
          <p:cNvPicPr>
            <a:picLocks noChangeAspect="1" noChangeArrowheads="1"/>
          </p:cNvPicPr>
          <p:nvPr/>
        </p:nvPicPr>
        <p:blipFill>
          <a:blip r:embed="rId3" cstate="print"/>
          <a:srcRect/>
          <a:stretch>
            <a:fillRect/>
          </a:stretch>
        </p:blipFill>
        <p:spPr bwMode="auto">
          <a:xfrm>
            <a:off x="395536" y="2420888"/>
            <a:ext cx="8468997" cy="3888432"/>
          </a:xfrm>
          <a:prstGeom prst="rect">
            <a:avLst/>
          </a:prstGeom>
          <a:noFill/>
        </p:spPr>
      </p:pic>
      <p:cxnSp>
        <p:nvCxnSpPr>
          <p:cNvPr id="6" name="5 Düz Bağlayıcı"/>
          <p:cNvCxnSpPr/>
          <p:nvPr/>
        </p:nvCxnSpPr>
        <p:spPr>
          <a:xfrm>
            <a:off x="827584" y="3861048"/>
            <a:ext cx="7848872"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6 Metin kutusu"/>
          <p:cNvSpPr txBox="1"/>
          <p:nvPr/>
        </p:nvSpPr>
        <p:spPr>
          <a:xfrm>
            <a:off x="755576" y="3472674"/>
            <a:ext cx="3970318" cy="430887"/>
          </a:xfrm>
          <a:prstGeom prst="rect">
            <a:avLst/>
          </a:prstGeom>
          <a:noFill/>
        </p:spPr>
        <p:txBody>
          <a:bodyPr wrap="none" rtlCol="0">
            <a:spAutoFit/>
          </a:bodyPr>
          <a:lstStyle/>
          <a:p>
            <a:r>
              <a:rPr lang="tr-TR" sz="2200" b="1" dirty="0" smtClean="0">
                <a:solidFill>
                  <a:srgbClr val="FF0000"/>
                </a:solidFill>
              </a:rPr>
              <a:t>Akreditasyon için asgari kriterler</a:t>
            </a:r>
            <a:endParaRPr lang="tr-TR" sz="2200" b="1" dirty="0">
              <a:solidFill>
                <a:srgbClr val="FF0000"/>
              </a:solidFill>
            </a:endParaRPr>
          </a:p>
        </p:txBody>
      </p:sp>
      <p:sp>
        <p:nvSpPr>
          <p:cNvPr id="8" name="7 Slayt Numarası Yer Tutucusu"/>
          <p:cNvSpPr>
            <a:spLocks noGrp="1"/>
          </p:cNvSpPr>
          <p:nvPr>
            <p:ph type="sldNum" sz="quarter" idx="12"/>
          </p:nvPr>
        </p:nvSpPr>
        <p:spPr/>
        <p:txBody>
          <a:bodyPr/>
          <a:lstStyle/>
          <a:p>
            <a:fld id="{B1DEFA8C-F947-479F-BE07-76B6B3F80BF1}" type="slidenum">
              <a:rPr lang="tr-TR" smtClean="0"/>
              <a:pPr/>
              <a:t>44</a:t>
            </a:fld>
            <a:endParaRPr lang="tr-TR"/>
          </a:p>
        </p:txBody>
      </p:sp>
      <p:sp>
        <p:nvSpPr>
          <p:cNvPr id="9" name="8 Metin kutusu"/>
          <p:cNvSpPr txBox="1"/>
          <p:nvPr/>
        </p:nvSpPr>
        <p:spPr>
          <a:xfrm>
            <a:off x="7067167" y="2204864"/>
            <a:ext cx="1465273" cy="369332"/>
          </a:xfrm>
          <a:prstGeom prst="rect">
            <a:avLst/>
          </a:prstGeom>
          <a:noFill/>
        </p:spPr>
        <p:txBody>
          <a:bodyPr wrap="none" rtlCol="0">
            <a:spAutoFit/>
          </a:bodyPr>
          <a:lstStyle/>
          <a:p>
            <a:r>
              <a:rPr lang="tr-TR" b="1" dirty="0" smtClean="0">
                <a:solidFill>
                  <a:srgbClr val="FF0000"/>
                </a:solidFill>
              </a:rPr>
              <a:t>Akredite okul</a:t>
            </a:r>
            <a:endParaRPr lang="tr-TR" b="1" dirty="0">
              <a:solidFill>
                <a:srgbClr val="FF000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004048" y="46038"/>
            <a:ext cx="4042792" cy="1143000"/>
          </a:xfrm>
        </p:spPr>
        <p:txBody>
          <a:bodyPr>
            <a:noAutofit/>
          </a:bodyPr>
          <a:lstStyle/>
          <a:p>
            <a:r>
              <a:rPr lang="tr-TR" sz="2200" b="1" dirty="0" smtClean="0">
                <a:solidFill>
                  <a:schemeClr val="accent1">
                    <a:lumMod val="75000"/>
                  </a:schemeClr>
                </a:solidFill>
              </a:rPr>
              <a:t>MTE kurumlarında öz değerlendirme ve akreditasyon süreçlerinin ilişkilendirilmesi….</a:t>
            </a:r>
            <a:endParaRPr lang="tr-TR" sz="2200" b="1" dirty="0">
              <a:solidFill>
                <a:schemeClr val="accent1">
                  <a:lumMod val="75000"/>
                </a:schemeClr>
              </a:solidFill>
            </a:endParaRPr>
          </a:p>
        </p:txBody>
      </p:sp>
      <p:sp>
        <p:nvSpPr>
          <p:cNvPr id="3" name="2 İçerik Yer Tutucusu"/>
          <p:cNvSpPr>
            <a:spLocks noGrp="1"/>
          </p:cNvSpPr>
          <p:nvPr>
            <p:ph idx="1"/>
          </p:nvPr>
        </p:nvSpPr>
        <p:spPr>
          <a:xfrm>
            <a:off x="457200" y="1600201"/>
            <a:ext cx="8219256" cy="4525963"/>
          </a:xfrm>
        </p:spPr>
        <p:txBody>
          <a:bodyPr/>
          <a:lstStyle/>
          <a:p>
            <a:endParaRPr lang="tr-TR" dirty="0"/>
          </a:p>
        </p:txBody>
      </p:sp>
      <p:pic>
        <p:nvPicPr>
          <p:cNvPr id="4" name="Picture 2"/>
          <p:cNvPicPr>
            <a:picLocks noChangeAspect="1" noChangeArrowheads="1"/>
          </p:cNvPicPr>
          <p:nvPr/>
        </p:nvPicPr>
        <p:blipFill>
          <a:blip r:embed="rId3" cstate="print"/>
          <a:srcRect/>
          <a:stretch>
            <a:fillRect/>
          </a:stretch>
        </p:blipFill>
        <p:spPr bwMode="auto">
          <a:xfrm>
            <a:off x="107504" y="46038"/>
            <a:ext cx="4896544" cy="6766300"/>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fld id="{B1DEFA8C-F947-479F-BE07-76B6B3F80BF1}" type="slidenum">
              <a:rPr lang="tr-TR" smtClean="0"/>
              <a:pPr/>
              <a:t>45</a:t>
            </a:fld>
            <a:endParaRPr lang="tr-T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
            <a:ext cx="8229600" cy="1412774"/>
          </a:xfrm>
        </p:spPr>
        <p:txBody>
          <a:bodyPr>
            <a:normAutofit/>
          </a:bodyPr>
          <a:lstStyle/>
          <a:p>
            <a:r>
              <a:rPr lang="tr-TR" sz="4800" b="1" dirty="0" smtClean="0">
                <a:solidFill>
                  <a:schemeClr val="accent1">
                    <a:lumMod val="75000"/>
                  </a:schemeClr>
                </a:solidFill>
                <a:latin typeface="Arial Black" panose="020B0A04020102020204" pitchFamily="34" charset="0"/>
              </a:rPr>
              <a:t>Sonuç olarak</a:t>
            </a:r>
            <a:endParaRPr lang="tr-TR" sz="4800" b="1" dirty="0">
              <a:solidFill>
                <a:schemeClr val="accent1">
                  <a:lumMod val="75000"/>
                </a:schemeClr>
              </a:solidFill>
              <a:latin typeface="Arial Black" panose="020B0A04020102020204" pitchFamily="34" charset="0"/>
            </a:endParaRPr>
          </a:p>
        </p:txBody>
      </p:sp>
      <p:sp>
        <p:nvSpPr>
          <p:cNvPr id="3" name="2 İçerik Yer Tutucusu"/>
          <p:cNvSpPr>
            <a:spLocks noGrp="1"/>
          </p:cNvSpPr>
          <p:nvPr>
            <p:ph idx="1"/>
          </p:nvPr>
        </p:nvSpPr>
        <p:spPr>
          <a:xfrm>
            <a:off x="0" y="1412775"/>
            <a:ext cx="9144000" cy="5184577"/>
          </a:xfrm>
        </p:spPr>
        <p:txBody>
          <a:bodyPr>
            <a:noAutofit/>
          </a:bodyPr>
          <a:lstStyle/>
          <a:p>
            <a:r>
              <a:rPr lang="tr-TR" sz="3600" b="1" dirty="0" smtClean="0"/>
              <a:t>Öz değerlendirme ve akreditasyon süreçleri Ulusal Kalite Güvence Sistemi kriterlerine uygun olarak yapılandırılmalıdır.</a:t>
            </a:r>
          </a:p>
          <a:p>
            <a:r>
              <a:rPr lang="tr-TR" sz="3600" b="1" dirty="0" smtClean="0"/>
              <a:t>Öz değerlendirme mesleki eğitim kurumlarında kalite yönetim sisteminin ayrılmaz bir parçasıdır ve akreditasyon sürecinin ilk basamağıdır.</a:t>
            </a:r>
          </a:p>
          <a:p>
            <a:r>
              <a:rPr lang="tr-TR" sz="3600" b="1" dirty="0" smtClean="0"/>
              <a:t>Öz değerlendirme ve akreditasyon birbirinin yerine kullanılacak kalite süreçleri değildir.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46</a:t>
            </a:fld>
            <a:endParaRPr lang="tr-T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54596"/>
          </a:xfrm>
        </p:spPr>
        <p:txBody>
          <a:bodyPr>
            <a:normAutofit/>
          </a:bodyPr>
          <a:lstStyle/>
          <a:p>
            <a:r>
              <a:rPr lang="tr-TR" sz="4800" b="1" dirty="0">
                <a:solidFill>
                  <a:schemeClr val="accent1">
                    <a:lumMod val="75000"/>
                  </a:schemeClr>
                </a:solidFill>
                <a:latin typeface="Arial Black" panose="020B0A04020102020204" pitchFamily="34" charset="0"/>
              </a:rPr>
              <a:t>Sonuç olarak</a:t>
            </a:r>
          </a:p>
        </p:txBody>
      </p:sp>
      <p:sp>
        <p:nvSpPr>
          <p:cNvPr id="3" name="2 İçerik Yer Tutucusu"/>
          <p:cNvSpPr>
            <a:spLocks noGrp="1"/>
          </p:cNvSpPr>
          <p:nvPr>
            <p:ph idx="1"/>
          </p:nvPr>
        </p:nvSpPr>
        <p:spPr>
          <a:xfrm>
            <a:off x="0" y="1484783"/>
            <a:ext cx="9144000" cy="4641381"/>
          </a:xfrm>
        </p:spPr>
        <p:txBody>
          <a:bodyPr>
            <a:noAutofit/>
          </a:bodyPr>
          <a:lstStyle/>
          <a:p>
            <a:r>
              <a:rPr lang="tr-TR" sz="3600" b="1" dirty="0"/>
              <a:t>Akreditasyon öz değerlendirme süreci sonunda ulaşılan seviyenin bir ölçütü ve belgelendirilmesidir</a:t>
            </a:r>
            <a:r>
              <a:rPr lang="tr-TR" sz="3600" b="1" dirty="0" smtClean="0"/>
              <a:t>.</a:t>
            </a:r>
            <a:endParaRPr lang="tr-TR" sz="3600" b="1" dirty="0"/>
          </a:p>
          <a:p>
            <a:r>
              <a:rPr lang="tr-TR" sz="3600" b="1" dirty="0"/>
              <a:t>Akreditasyon kriterleri, mükemmellik  seviyesinde asgari kriterleri göstermektedir. Öz değerlendirme sonucunda elde edilen gelişme düzeyi bu asgari kriterleri karşılamalıdır.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47</a:t>
            </a:fld>
            <a:endParaRPr lang="tr-TR"/>
          </a:p>
        </p:txBody>
      </p:sp>
    </p:spTree>
    <p:extLst>
      <p:ext uri="{BB962C8B-B14F-4D97-AF65-F5344CB8AC3E}">
        <p14:creationId xmlns:p14="http://schemas.microsoft.com/office/powerpoint/2010/main" val="17035006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8229600" cy="1224136"/>
          </a:xfrm>
        </p:spPr>
        <p:txBody>
          <a:bodyPr>
            <a:noAutofit/>
          </a:bodyPr>
          <a:lstStyle/>
          <a:p>
            <a:pPr marL="342900" lvl="0" indent="-342900">
              <a:spcBef>
                <a:spcPct val="20000"/>
              </a:spcBef>
            </a:pPr>
            <a:r>
              <a:rPr lang="tr-TR" sz="8000" b="1" smtClean="0">
                <a:solidFill>
                  <a:srgbClr val="0F6FC6">
                    <a:lumMod val="50000"/>
                  </a:srgbClr>
                </a:solidFill>
                <a:latin typeface="Algerian" panose="04020705040A02060702" pitchFamily="82" charset="0"/>
              </a:rPr>
              <a:t/>
            </a:r>
            <a:br>
              <a:rPr lang="tr-TR" sz="8000" b="1" smtClean="0">
                <a:solidFill>
                  <a:srgbClr val="0F6FC6">
                    <a:lumMod val="50000"/>
                  </a:srgbClr>
                </a:solidFill>
                <a:latin typeface="Algerian" panose="04020705040A02060702" pitchFamily="82" charset="0"/>
              </a:rPr>
            </a:br>
            <a:r>
              <a:rPr lang="tr-TR" sz="8000" b="1">
                <a:solidFill>
                  <a:srgbClr val="0F6FC6">
                    <a:lumMod val="50000"/>
                  </a:srgbClr>
                </a:solidFill>
                <a:latin typeface="Algerian" panose="04020705040A02060702" pitchFamily="82" charset="0"/>
              </a:rPr>
              <a:t/>
            </a:r>
            <a:br>
              <a:rPr lang="tr-TR" sz="8000" b="1">
                <a:solidFill>
                  <a:srgbClr val="0F6FC6">
                    <a:lumMod val="50000"/>
                  </a:srgbClr>
                </a:solidFill>
                <a:latin typeface="Algerian" panose="04020705040A02060702" pitchFamily="82" charset="0"/>
              </a:rPr>
            </a:br>
            <a:r>
              <a:rPr lang="tr-TR" sz="8000" b="1" smtClean="0">
                <a:solidFill>
                  <a:srgbClr val="0F6FC6">
                    <a:lumMod val="50000"/>
                  </a:srgbClr>
                </a:solidFill>
                <a:latin typeface="Algerian" panose="04020705040A02060702" pitchFamily="82" charset="0"/>
              </a:rPr>
              <a:t/>
            </a:r>
            <a:br>
              <a:rPr lang="tr-TR" sz="8000" b="1" smtClean="0">
                <a:solidFill>
                  <a:srgbClr val="0F6FC6">
                    <a:lumMod val="50000"/>
                  </a:srgbClr>
                </a:solidFill>
                <a:latin typeface="Algerian" panose="04020705040A02060702" pitchFamily="82" charset="0"/>
              </a:rPr>
            </a:br>
            <a:r>
              <a:rPr lang="tr-TR" sz="8000" b="1">
                <a:solidFill>
                  <a:srgbClr val="0F6FC6">
                    <a:lumMod val="50000"/>
                  </a:srgbClr>
                </a:solidFill>
                <a:latin typeface="Algerian" panose="04020705040A02060702" pitchFamily="82" charset="0"/>
              </a:rPr>
              <a:t/>
            </a:r>
            <a:br>
              <a:rPr lang="tr-TR" sz="8000" b="1">
                <a:solidFill>
                  <a:srgbClr val="0F6FC6">
                    <a:lumMod val="50000"/>
                  </a:srgbClr>
                </a:solidFill>
                <a:latin typeface="Algerian" panose="04020705040A02060702" pitchFamily="82" charset="0"/>
              </a:rPr>
            </a:br>
            <a:r>
              <a:rPr lang="tr-TR" sz="8000" b="1" smtClean="0">
                <a:solidFill>
                  <a:srgbClr val="0F6FC6">
                    <a:lumMod val="50000"/>
                  </a:srgbClr>
                </a:solidFill>
                <a:latin typeface="Algerian" panose="04020705040A02060702" pitchFamily="82" charset="0"/>
              </a:rPr>
              <a:t>TEŞEKKÜRLER</a:t>
            </a:r>
            <a:endParaRPr lang="tr-TR" sz="80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48</a:t>
            </a:fld>
            <a:endParaRPr lang="tr-TR" dirty="0"/>
          </a:p>
        </p:txBody>
      </p:sp>
      <p:sp>
        <p:nvSpPr>
          <p:cNvPr id="5" name="İçerik Yer Tutucusu 4"/>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a:solidFill>
                  <a:schemeClr val="bg2">
                    <a:lumMod val="25000"/>
                  </a:schemeClr>
                </a:solidFill>
                <a:latin typeface="Franklin Gothic Heavy" panose="020B0903020102020204" pitchFamily="34" charset="0"/>
              </a:rPr>
              <a:t>Öz Değerlendirme İlkeleri</a:t>
            </a:r>
            <a:br>
              <a:rPr lang="tr-TR" b="1" dirty="0">
                <a:solidFill>
                  <a:schemeClr val="bg2">
                    <a:lumMod val="25000"/>
                  </a:schemeClr>
                </a:solidFill>
                <a:latin typeface="Franklin Gothic Heavy" panose="020B0903020102020204" pitchFamily="34" charset="0"/>
              </a:rPr>
            </a:br>
            <a:r>
              <a:rPr lang="tr-TR" b="1" dirty="0">
                <a:solidFill>
                  <a:schemeClr val="tx2"/>
                </a:solidFill>
                <a:latin typeface="Franklin Gothic Heavy" panose="020B0903020102020204" pitchFamily="34" charset="0"/>
              </a:rPr>
              <a:t>Öz Değerlendirme NEDİR?</a:t>
            </a:r>
            <a:br>
              <a:rPr lang="tr-TR" b="1" dirty="0">
                <a:solidFill>
                  <a:schemeClr val="tx2"/>
                </a:solidFill>
                <a:latin typeface="Franklin Gothic Heavy" panose="020B0903020102020204" pitchFamily="34" charset="0"/>
              </a:rPr>
            </a:br>
            <a:endParaRPr lang="tr-TR" b="1" dirty="0">
              <a:solidFill>
                <a:schemeClr val="tx2"/>
              </a:solidFill>
              <a:latin typeface="Franklin Gothic Heavy" panose="020B0903020102020204" pitchFamily="34" charset="0"/>
            </a:endParaRPr>
          </a:p>
        </p:txBody>
      </p:sp>
      <p:sp>
        <p:nvSpPr>
          <p:cNvPr id="3" name="2 İçerik Yer Tutucusu"/>
          <p:cNvSpPr>
            <a:spLocks noGrp="1"/>
          </p:cNvSpPr>
          <p:nvPr>
            <p:ph idx="1"/>
          </p:nvPr>
        </p:nvSpPr>
        <p:spPr>
          <a:xfrm>
            <a:off x="457200" y="1417638"/>
            <a:ext cx="8229600" cy="5251722"/>
          </a:xfrm>
        </p:spPr>
        <p:txBody>
          <a:bodyPr>
            <a:normAutofit fontScale="47500" lnSpcReduction="20000"/>
          </a:bodyPr>
          <a:lstStyle/>
          <a:p>
            <a:pPr lvl="0">
              <a:lnSpc>
                <a:spcPct val="120000"/>
              </a:lnSpc>
              <a:buNone/>
            </a:pPr>
            <a:r>
              <a:rPr lang="tr-TR" dirty="0" smtClean="0"/>
              <a:t> </a:t>
            </a:r>
          </a:p>
          <a:p>
            <a:pPr lvl="0">
              <a:lnSpc>
                <a:spcPct val="120000"/>
              </a:lnSpc>
              <a:buNone/>
            </a:pPr>
            <a:endParaRPr lang="tr-TR" dirty="0" smtClean="0"/>
          </a:p>
          <a:p>
            <a:pPr lvl="0" algn="just">
              <a:lnSpc>
                <a:spcPct val="120000"/>
              </a:lnSpc>
            </a:pPr>
            <a:r>
              <a:rPr lang="tr-TR" sz="6900" b="1" dirty="0"/>
              <a:t>Sürekli gelişim sürecinde iyileştirmeye ve gelişime açık alanların tespitinde ilk adımdır. </a:t>
            </a:r>
          </a:p>
          <a:p>
            <a:pPr marL="0" lvl="0" indent="0" algn="just">
              <a:lnSpc>
                <a:spcPct val="120000"/>
              </a:lnSpc>
              <a:buFont typeface="Arial" panose="020B0604020202020204" pitchFamily="34" charset="0"/>
              <a:buNone/>
            </a:pPr>
            <a:r>
              <a:rPr lang="tr-TR" sz="6900" b="1" dirty="0">
                <a:solidFill>
                  <a:srgbClr val="7030A0"/>
                </a:solidFill>
              </a:rPr>
              <a:t>Okul yönetiminde, eğitim öğretimde ve destek hizmetlerinde nelerin işe yarayıp nelerin yaramadığını </a:t>
            </a:r>
            <a:r>
              <a:rPr lang="tr-TR" sz="6900" b="1" dirty="0" smtClean="0">
                <a:solidFill>
                  <a:srgbClr val="7030A0"/>
                </a:solidFill>
              </a:rPr>
              <a:t>bilmiyorsanız!!!</a:t>
            </a:r>
          </a:p>
          <a:p>
            <a:pPr marL="0" lvl="0" indent="0" algn="just">
              <a:lnSpc>
                <a:spcPct val="120000"/>
              </a:lnSpc>
              <a:buFont typeface="Arial" panose="020B0604020202020204" pitchFamily="34" charset="0"/>
              <a:buNone/>
            </a:pPr>
            <a:r>
              <a:rPr lang="tr-TR" sz="6900" b="1" dirty="0" smtClean="0">
                <a:solidFill>
                  <a:schemeClr val="accent2">
                    <a:lumMod val="50000"/>
                  </a:schemeClr>
                </a:solidFill>
              </a:rPr>
              <a:t>Çalışmalarınızı </a:t>
            </a:r>
            <a:r>
              <a:rPr lang="tr-TR" sz="6900" b="1" dirty="0">
                <a:solidFill>
                  <a:schemeClr val="accent2">
                    <a:lumMod val="50000"/>
                  </a:schemeClr>
                </a:solidFill>
              </a:rPr>
              <a:t>nelerin üzerine </a:t>
            </a:r>
            <a:r>
              <a:rPr lang="tr-TR" sz="6900" b="1" dirty="0" smtClean="0">
                <a:solidFill>
                  <a:schemeClr val="accent2">
                    <a:lumMod val="50000"/>
                  </a:schemeClr>
                </a:solidFill>
              </a:rPr>
              <a:t>yapılandırıp, neleri </a:t>
            </a:r>
            <a:r>
              <a:rPr lang="tr-TR" sz="6900" b="1" dirty="0">
                <a:solidFill>
                  <a:schemeClr val="accent2">
                    <a:lumMod val="50000"/>
                  </a:schemeClr>
                </a:solidFill>
              </a:rPr>
              <a:t>iyileştirmeniz gerektiğini </a:t>
            </a:r>
            <a:r>
              <a:rPr lang="tr-TR" sz="6900" b="1" dirty="0" smtClean="0">
                <a:solidFill>
                  <a:schemeClr val="accent2">
                    <a:lumMod val="50000"/>
                  </a:schemeClr>
                </a:solidFill>
              </a:rPr>
              <a:t>bilemezsiniz…</a:t>
            </a:r>
            <a:r>
              <a:rPr lang="tr-TR" sz="6900" b="1" dirty="0">
                <a:solidFill>
                  <a:schemeClr val="accent2">
                    <a:lumMod val="50000"/>
                  </a:schemeClr>
                </a:solidFill>
              </a:rPr>
              <a:t> </a:t>
            </a:r>
          </a:p>
          <a:p>
            <a:pPr algn="just">
              <a:lnSpc>
                <a:spcPct val="120000"/>
              </a:lnSpc>
              <a:buNone/>
            </a:pPr>
            <a:r>
              <a:rPr lang="tr-TR" dirty="0" smtClean="0"/>
              <a:t> </a:t>
            </a:r>
          </a:p>
          <a:p>
            <a:pPr>
              <a:lnSpc>
                <a:spcPct val="120000"/>
              </a:lnSpc>
            </a:pPr>
            <a:endParaRPr lang="tr-TR" dirty="0" smtClean="0"/>
          </a:p>
          <a:p>
            <a:pPr>
              <a:lnSpc>
                <a:spcPct val="120000"/>
              </a:lnSpc>
            </a:pPr>
            <a:endParaRPr lang="tr-TR" dirty="0"/>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5</a:t>
            </a:fld>
            <a:endParaRPr lang="en-GB">
              <a:solidFill>
                <a:prstClr val="black">
                  <a:tint val="75000"/>
                </a:prstClr>
              </a:solidFill>
            </a:endParaRPr>
          </a:p>
        </p:txBody>
      </p:sp>
    </p:spTree>
    <p:extLst>
      <p:ext uri="{BB962C8B-B14F-4D97-AF65-F5344CB8AC3E}">
        <p14:creationId xmlns:p14="http://schemas.microsoft.com/office/powerpoint/2010/main" val="1019844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a:solidFill>
                  <a:schemeClr val="bg2">
                    <a:lumMod val="25000"/>
                  </a:schemeClr>
                </a:solidFill>
                <a:latin typeface="Franklin Gothic Heavy" panose="020B0903020102020204" pitchFamily="34" charset="0"/>
              </a:rPr>
              <a:t>Öz Değerlendirme İlkeleri</a:t>
            </a:r>
            <a:br>
              <a:rPr lang="tr-TR" b="1" dirty="0">
                <a:solidFill>
                  <a:schemeClr val="bg2">
                    <a:lumMod val="25000"/>
                  </a:schemeClr>
                </a:solidFill>
                <a:latin typeface="Franklin Gothic Heavy" panose="020B0903020102020204" pitchFamily="34" charset="0"/>
              </a:rPr>
            </a:br>
            <a:r>
              <a:rPr lang="tr-TR" b="1" dirty="0">
                <a:solidFill>
                  <a:schemeClr val="tx2"/>
                </a:solidFill>
                <a:latin typeface="Franklin Gothic Heavy" panose="020B0903020102020204" pitchFamily="34" charset="0"/>
              </a:rPr>
              <a:t>Öz Değerlendirme NEDİR?</a:t>
            </a:r>
            <a:br>
              <a:rPr lang="tr-TR" b="1" dirty="0">
                <a:solidFill>
                  <a:schemeClr val="tx2"/>
                </a:solidFill>
                <a:latin typeface="Franklin Gothic Heavy" panose="020B0903020102020204" pitchFamily="34" charset="0"/>
              </a:rPr>
            </a:br>
            <a:endParaRPr lang="tr-TR" b="1" dirty="0">
              <a:solidFill>
                <a:schemeClr val="tx2"/>
              </a:solidFill>
              <a:latin typeface="Franklin Gothic Heavy" panose="020B0903020102020204" pitchFamily="34" charset="0"/>
            </a:endParaRPr>
          </a:p>
        </p:txBody>
      </p:sp>
      <p:sp>
        <p:nvSpPr>
          <p:cNvPr id="3" name="2 İçerik Yer Tutucusu"/>
          <p:cNvSpPr>
            <a:spLocks noGrp="1"/>
          </p:cNvSpPr>
          <p:nvPr>
            <p:ph idx="1"/>
          </p:nvPr>
        </p:nvSpPr>
        <p:spPr>
          <a:xfrm>
            <a:off x="457200" y="1600202"/>
            <a:ext cx="8229600" cy="4756150"/>
          </a:xfrm>
        </p:spPr>
        <p:txBody>
          <a:bodyPr>
            <a:normAutofit fontScale="85000" lnSpcReduction="20000"/>
          </a:bodyPr>
          <a:lstStyle/>
          <a:p>
            <a:pPr lvl="0">
              <a:lnSpc>
                <a:spcPct val="120000"/>
              </a:lnSpc>
              <a:buNone/>
            </a:pPr>
            <a:r>
              <a:rPr lang="tr-TR" dirty="0" smtClean="0"/>
              <a:t> </a:t>
            </a:r>
          </a:p>
          <a:p>
            <a:pPr algn="just">
              <a:lnSpc>
                <a:spcPct val="120000"/>
              </a:lnSpc>
            </a:pPr>
            <a:r>
              <a:rPr lang="tr-TR" sz="3600" b="1" dirty="0" smtClean="0"/>
              <a:t>Planlamanın ve iyileştirmenin temelidir. </a:t>
            </a:r>
          </a:p>
          <a:p>
            <a:pPr marL="0" indent="0" algn="just">
              <a:lnSpc>
                <a:spcPct val="120000"/>
              </a:lnSpc>
              <a:buNone/>
            </a:pPr>
            <a:endParaRPr lang="tr-TR" sz="3600" b="1" dirty="0" smtClean="0"/>
          </a:p>
          <a:p>
            <a:pPr marL="0" indent="0" algn="just">
              <a:lnSpc>
                <a:spcPct val="120000"/>
              </a:lnSpc>
              <a:buNone/>
            </a:pPr>
            <a:r>
              <a:rPr lang="tr-TR" sz="3600" b="1" dirty="0">
                <a:solidFill>
                  <a:schemeClr val="accent2">
                    <a:lumMod val="50000"/>
                  </a:schemeClr>
                </a:solidFill>
              </a:rPr>
              <a:t>Öz değerlendirme sonuncunda bir okulun yeterliklerini gösteren güçlü yönlerinin yanı sıra; iyileştirmeye ihtiyaç duyulan yönleri de ortaya çıkacaktır. Daha sonra bu bilgiler okulun stratejik planına </a:t>
            </a:r>
            <a:r>
              <a:rPr lang="tr-TR" sz="3600" b="1" dirty="0" smtClean="0">
                <a:solidFill>
                  <a:schemeClr val="accent2">
                    <a:lumMod val="50000"/>
                  </a:schemeClr>
                </a:solidFill>
              </a:rPr>
              <a:t>geri bildirim sağlar ve sürekli gelişimi destekler. </a:t>
            </a:r>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6</a:t>
            </a:fld>
            <a:endParaRPr lang="en-GB">
              <a:solidFill>
                <a:prstClr val="black">
                  <a:tint val="75000"/>
                </a:prstClr>
              </a:solidFill>
            </a:endParaRPr>
          </a:p>
        </p:txBody>
      </p:sp>
    </p:spTree>
    <p:extLst>
      <p:ext uri="{BB962C8B-B14F-4D97-AF65-F5344CB8AC3E}">
        <p14:creationId xmlns:p14="http://schemas.microsoft.com/office/powerpoint/2010/main" val="402506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243"/>
            <a:ext cx="8229600" cy="1143000"/>
          </a:xfrm>
        </p:spPr>
        <p:txBody>
          <a:bodyPr>
            <a:noAutofit/>
          </a:bodyPr>
          <a:lstStyle/>
          <a:p>
            <a:r>
              <a:rPr lang="tr-TR" sz="4000" b="1" dirty="0">
                <a:solidFill>
                  <a:schemeClr val="bg2">
                    <a:lumMod val="25000"/>
                  </a:schemeClr>
                </a:solidFill>
                <a:latin typeface="Franklin Gothic Heavy" panose="020B0903020102020204" pitchFamily="34" charset="0"/>
              </a:rPr>
              <a:t>Öz Değerlendirme İlkeleri</a:t>
            </a:r>
            <a:r>
              <a:rPr lang="tr-TR" sz="4000" b="1" dirty="0">
                <a:solidFill>
                  <a:schemeClr val="tx2"/>
                </a:solidFill>
                <a:latin typeface="Franklin Gothic Heavy" panose="020B0903020102020204" pitchFamily="34" charset="0"/>
              </a:rPr>
              <a:t/>
            </a:r>
            <a:br>
              <a:rPr lang="tr-TR" sz="4000" b="1" dirty="0">
                <a:solidFill>
                  <a:schemeClr val="tx2"/>
                </a:solidFill>
                <a:latin typeface="Franklin Gothic Heavy" panose="020B0903020102020204" pitchFamily="34" charset="0"/>
              </a:rPr>
            </a:br>
            <a:r>
              <a:rPr lang="tr-TR" sz="4000" b="1" dirty="0">
                <a:solidFill>
                  <a:schemeClr val="tx2"/>
                </a:solidFill>
                <a:latin typeface="Franklin Gothic Heavy" panose="020B0903020102020204" pitchFamily="34" charset="0"/>
              </a:rPr>
              <a:t>Öz Değerlendirme NEDİR?</a:t>
            </a:r>
          </a:p>
        </p:txBody>
      </p:sp>
      <p:sp>
        <p:nvSpPr>
          <p:cNvPr id="3" name="2 İçerik Yer Tutucusu"/>
          <p:cNvSpPr>
            <a:spLocks noGrp="1"/>
          </p:cNvSpPr>
          <p:nvPr>
            <p:ph idx="1"/>
          </p:nvPr>
        </p:nvSpPr>
        <p:spPr>
          <a:xfrm>
            <a:off x="457200" y="1556792"/>
            <a:ext cx="8229600" cy="5184576"/>
          </a:xfrm>
        </p:spPr>
        <p:txBody>
          <a:bodyPr>
            <a:normAutofit/>
          </a:bodyPr>
          <a:lstStyle/>
          <a:p>
            <a:pPr lvl="0" algn="just">
              <a:lnSpc>
                <a:spcPct val="120000"/>
              </a:lnSpc>
            </a:pPr>
            <a:r>
              <a:rPr lang="tr-TR" sz="2600" b="1" dirty="0" smtClean="0"/>
              <a:t>Kendini gözden geçirme sürecinin okulun ayrılmaz bir parçası olması hedeflenmesidir. </a:t>
            </a:r>
          </a:p>
          <a:p>
            <a:pPr marL="0" lvl="0" indent="0" algn="just">
              <a:lnSpc>
                <a:spcPct val="120000"/>
              </a:lnSpc>
              <a:buNone/>
            </a:pPr>
            <a:r>
              <a:rPr lang="tr-TR" sz="2600" b="1" dirty="0" smtClean="0">
                <a:solidFill>
                  <a:srgbClr val="C00000"/>
                </a:solidFill>
              </a:rPr>
              <a:t>Başlangıç noktası olarak; kapsayıcı, sistematik ve düzenli bir değerlendirme yaklaşımına ihtiyaç vardır.  </a:t>
            </a:r>
          </a:p>
          <a:p>
            <a:pPr lvl="0" algn="just">
              <a:lnSpc>
                <a:spcPct val="120000"/>
              </a:lnSpc>
            </a:pPr>
            <a:r>
              <a:rPr lang="tr-TR" sz="2600" b="1" dirty="0" smtClean="0"/>
              <a:t>Okuldaki herkesi kapsayan bir süreçtir. </a:t>
            </a:r>
          </a:p>
          <a:p>
            <a:pPr marL="0" lvl="0" indent="0" algn="just">
              <a:lnSpc>
                <a:spcPct val="120000"/>
              </a:lnSpc>
              <a:buNone/>
            </a:pPr>
            <a:r>
              <a:rPr lang="tr-TR" sz="2600" b="1" dirty="0" smtClean="0">
                <a:solidFill>
                  <a:srgbClr val="C00000"/>
                </a:solidFill>
              </a:rPr>
              <a:t>Tüm personeli sürece dâhil ederek görüşlerini almak amaçlanmaktadır. </a:t>
            </a:r>
            <a:r>
              <a:rPr lang="tr-TR" sz="2600" b="1" dirty="0" smtClean="0"/>
              <a:t> </a:t>
            </a:r>
          </a:p>
          <a:p>
            <a:pPr lvl="0" algn="just">
              <a:lnSpc>
                <a:spcPct val="120000"/>
              </a:lnSpc>
            </a:pPr>
            <a:r>
              <a:rPr lang="tr-TR" sz="2600" b="1" dirty="0" smtClean="0"/>
              <a:t>Tüm ortakların ve paydaşların da katılabileceği bir süreçtir. </a:t>
            </a:r>
            <a:endParaRPr lang="tr-TR" sz="2600" dirty="0" smtClean="0"/>
          </a:p>
          <a:p>
            <a:pPr>
              <a:lnSpc>
                <a:spcPct val="120000"/>
              </a:lnSpc>
            </a:pPr>
            <a:endParaRPr lang="tr-TR" sz="2600" dirty="0"/>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7</a:t>
            </a:fld>
            <a:endParaRPr lang="en-GB">
              <a:solidFill>
                <a:prstClr val="black">
                  <a:tint val="75000"/>
                </a:prstClr>
              </a:solidFill>
            </a:endParaRPr>
          </a:p>
        </p:txBody>
      </p:sp>
    </p:spTree>
    <p:extLst>
      <p:ext uri="{BB962C8B-B14F-4D97-AF65-F5344CB8AC3E}">
        <p14:creationId xmlns:p14="http://schemas.microsoft.com/office/powerpoint/2010/main" val="947762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000" b="1" dirty="0">
                <a:solidFill>
                  <a:schemeClr val="bg2">
                    <a:lumMod val="25000"/>
                  </a:schemeClr>
                </a:solidFill>
                <a:latin typeface="Franklin Gothic Heavy" panose="020B0903020102020204" pitchFamily="34" charset="0"/>
              </a:rPr>
              <a:t>Öz Değerlendirme İlkeleri</a:t>
            </a:r>
            <a:r>
              <a:rPr lang="tr-TR" sz="4000" b="1" dirty="0">
                <a:solidFill>
                  <a:schemeClr val="tx2"/>
                </a:solidFill>
                <a:latin typeface="Franklin Gothic Heavy" panose="020B0903020102020204" pitchFamily="34" charset="0"/>
              </a:rPr>
              <a:t/>
            </a:r>
            <a:br>
              <a:rPr lang="tr-TR" sz="4000" b="1" dirty="0">
                <a:solidFill>
                  <a:schemeClr val="tx2"/>
                </a:solidFill>
                <a:latin typeface="Franklin Gothic Heavy" panose="020B0903020102020204" pitchFamily="34" charset="0"/>
              </a:rPr>
            </a:br>
            <a:r>
              <a:rPr lang="tr-TR" sz="4000" b="1" dirty="0">
                <a:solidFill>
                  <a:schemeClr val="tx2"/>
                </a:solidFill>
                <a:latin typeface="Franklin Gothic Heavy" panose="020B0903020102020204" pitchFamily="34" charset="0"/>
              </a:rPr>
              <a:t>Öz Değerlendirme NEDİR?</a:t>
            </a:r>
          </a:p>
        </p:txBody>
      </p:sp>
      <p:sp>
        <p:nvSpPr>
          <p:cNvPr id="3" name="2 İçerik Yer Tutucusu"/>
          <p:cNvSpPr>
            <a:spLocks noGrp="1"/>
          </p:cNvSpPr>
          <p:nvPr>
            <p:ph idx="1"/>
          </p:nvPr>
        </p:nvSpPr>
        <p:spPr/>
        <p:txBody>
          <a:bodyPr>
            <a:normAutofit fontScale="92500" lnSpcReduction="20000"/>
          </a:bodyPr>
          <a:lstStyle/>
          <a:p>
            <a:pPr>
              <a:lnSpc>
                <a:spcPct val="110000"/>
              </a:lnSpc>
              <a:buFont typeface="Arial" panose="020B0604020202020204" pitchFamily="34" charset="0"/>
              <a:buNone/>
            </a:pPr>
            <a:endParaRPr lang="tr-TR" sz="3800" b="1" dirty="0" smtClean="0"/>
          </a:p>
          <a:p>
            <a:pPr lvl="0" algn="just">
              <a:lnSpc>
                <a:spcPct val="110000"/>
              </a:lnSpc>
            </a:pPr>
            <a:r>
              <a:rPr lang="tr-TR" sz="3800" b="1" dirty="0" smtClean="0"/>
              <a:t>Mevcut kanıtları kullanarak okulun performans düzeyinin belirlenmesini sağlayan bir süreçtir.</a:t>
            </a:r>
          </a:p>
          <a:p>
            <a:pPr algn="just">
              <a:lnSpc>
                <a:spcPct val="110000"/>
              </a:lnSpc>
              <a:buFont typeface="Arial" panose="020B0604020202020204" pitchFamily="34" charset="0"/>
              <a:buNone/>
            </a:pPr>
            <a:r>
              <a:rPr lang="tr-TR" sz="3800" b="1" dirty="0" smtClean="0"/>
              <a:t> </a:t>
            </a:r>
          </a:p>
          <a:p>
            <a:pPr lvl="0" algn="just">
              <a:lnSpc>
                <a:spcPct val="110000"/>
              </a:lnSpc>
            </a:pPr>
            <a:r>
              <a:rPr lang="tr-TR" sz="3800" b="1" dirty="0" smtClean="0">
                <a:solidFill>
                  <a:srgbClr val="7030A0"/>
                </a:solidFill>
              </a:rPr>
              <a:t>Etkili değişikliklerle ilerlemenin yanı sıra, başarıların da takdir edilmesini sağlayan bir süreçtir.</a:t>
            </a:r>
          </a:p>
          <a:p>
            <a:pPr>
              <a:lnSpc>
                <a:spcPct val="110000"/>
              </a:lnSpc>
            </a:pPr>
            <a:endParaRPr lang="tr-TR" dirty="0"/>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8</a:t>
            </a:fld>
            <a:endParaRPr lang="en-GB">
              <a:solidFill>
                <a:prstClr val="black">
                  <a:tint val="75000"/>
                </a:prstClr>
              </a:solidFill>
            </a:endParaRPr>
          </a:p>
        </p:txBody>
      </p:sp>
    </p:spTree>
    <p:extLst>
      <p:ext uri="{BB962C8B-B14F-4D97-AF65-F5344CB8AC3E}">
        <p14:creationId xmlns:p14="http://schemas.microsoft.com/office/powerpoint/2010/main" val="2751379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000" b="1" dirty="0">
                <a:solidFill>
                  <a:schemeClr val="bg2">
                    <a:lumMod val="25000"/>
                  </a:schemeClr>
                </a:solidFill>
                <a:latin typeface="Franklin Gothic Heavy" panose="020B0903020102020204" pitchFamily="34" charset="0"/>
              </a:rPr>
              <a:t>Öz Değerlendirme İlkeleri</a:t>
            </a:r>
            <a:br>
              <a:rPr lang="tr-TR" sz="4000" b="1" dirty="0">
                <a:solidFill>
                  <a:schemeClr val="bg2">
                    <a:lumMod val="25000"/>
                  </a:schemeClr>
                </a:solidFill>
                <a:latin typeface="Franklin Gothic Heavy" panose="020B0903020102020204" pitchFamily="34" charset="0"/>
              </a:rPr>
            </a:br>
            <a:r>
              <a:rPr lang="tr-TR" sz="4000" b="1" dirty="0">
                <a:solidFill>
                  <a:schemeClr val="tx2"/>
                </a:solidFill>
                <a:latin typeface="Franklin Gothic Heavy" panose="020B0903020102020204" pitchFamily="34" charset="0"/>
              </a:rPr>
              <a:t>Öz Değerlendirme NEDİR?</a:t>
            </a:r>
          </a:p>
        </p:txBody>
      </p:sp>
      <p:sp>
        <p:nvSpPr>
          <p:cNvPr id="3" name="2 İçerik Yer Tutucusu"/>
          <p:cNvSpPr>
            <a:spLocks noGrp="1"/>
          </p:cNvSpPr>
          <p:nvPr>
            <p:ph idx="1"/>
          </p:nvPr>
        </p:nvSpPr>
        <p:spPr>
          <a:xfrm>
            <a:off x="457200" y="1700808"/>
            <a:ext cx="8229600" cy="3816425"/>
          </a:xfrm>
        </p:spPr>
        <p:txBody>
          <a:bodyPr>
            <a:normAutofit/>
          </a:bodyPr>
          <a:lstStyle/>
          <a:p>
            <a:pPr lvl="0" algn="just">
              <a:lnSpc>
                <a:spcPct val="110000"/>
              </a:lnSpc>
            </a:pPr>
            <a:r>
              <a:rPr lang="tr-TR" sz="3800" b="1" dirty="0" smtClean="0"/>
              <a:t>Amaç değildir, sürekli gelişimi ve mükemmeli yakalamayı sağlayan bir araçtır.</a:t>
            </a:r>
          </a:p>
          <a:p>
            <a:pPr lvl="0" algn="just">
              <a:lnSpc>
                <a:spcPct val="110000"/>
              </a:lnSpc>
            </a:pPr>
            <a:r>
              <a:rPr lang="tr-TR" sz="3800" b="1" dirty="0" smtClean="0">
                <a:solidFill>
                  <a:srgbClr val="7030A0"/>
                </a:solidFill>
              </a:rPr>
              <a:t>Kurum kültürünün bir parçası olup,  işleyişin doğal seyrini sağlar. </a:t>
            </a:r>
          </a:p>
          <a:p>
            <a:pPr>
              <a:buFont typeface="Arial" panose="020B0604020202020204" pitchFamily="34" charset="0"/>
              <a:buNone/>
            </a:pPr>
            <a:endParaRPr lang="tr-TR" sz="3800" b="1" dirty="0" smtClean="0"/>
          </a:p>
        </p:txBody>
      </p:sp>
      <p:sp>
        <p:nvSpPr>
          <p:cNvPr id="4" name="Slayt Numarası Yer Tutucusu 3"/>
          <p:cNvSpPr>
            <a:spLocks noGrp="1"/>
          </p:cNvSpPr>
          <p:nvPr>
            <p:ph type="sldNum" sz="quarter" idx="12"/>
          </p:nvPr>
        </p:nvSpPr>
        <p:spPr/>
        <p:txBody>
          <a:bodyPr/>
          <a:lstStyle/>
          <a:p>
            <a:fld id="{31235B92-EEB5-45FB-B14E-BFF4B16721B2}" type="slidenum">
              <a:rPr lang="en-GB" smtClean="0">
                <a:solidFill>
                  <a:prstClr val="black">
                    <a:tint val="75000"/>
                  </a:prstClr>
                </a:solidFill>
              </a:rPr>
              <a:pPr/>
              <a:t>9</a:t>
            </a:fld>
            <a:endParaRPr lang="en-GB">
              <a:solidFill>
                <a:prstClr val="black">
                  <a:tint val="75000"/>
                </a:prstClr>
              </a:solidFill>
            </a:endParaRPr>
          </a:p>
        </p:txBody>
      </p:sp>
    </p:spTree>
    <p:extLst>
      <p:ext uri="{BB962C8B-B14F-4D97-AF65-F5344CB8AC3E}">
        <p14:creationId xmlns:p14="http://schemas.microsoft.com/office/powerpoint/2010/main" val="1319245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2939</TotalTime>
  <Words>1822</Words>
  <Application>Microsoft Office PowerPoint</Application>
  <PresentationFormat>Ekran Gösterisi (4:3)</PresentationFormat>
  <Paragraphs>349</Paragraphs>
  <Slides>48</Slides>
  <Notes>5</Notes>
  <HiddenSlides>0</HiddenSlides>
  <MMClips>0</MMClips>
  <ScaleCrop>false</ScaleCrop>
  <HeadingPairs>
    <vt:vector size="6" baseType="variant">
      <vt:variant>
        <vt:lpstr>Kullanılan Yazı Tipleri</vt:lpstr>
      </vt:variant>
      <vt:variant>
        <vt:i4>9</vt:i4>
      </vt:variant>
      <vt:variant>
        <vt:lpstr>Tema</vt:lpstr>
      </vt:variant>
      <vt:variant>
        <vt:i4>5</vt:i4>
      </vt:variant>
      <vt:variant>
        <vt:lpstr>Slayt Başlıkları</vt:lpstr>
      </vt:variant>
      <vt:variant>
        <vt:i4>48</vt:i4>
      </vt:variant>
    </vt:vector>
  </HeadingPairs>
  <TitlesOfParts>
    <vt:vector size="62" baseType="lpstr">
      <vt:lpstr>Aharoni</vt:lpstr>
      <vt:lpstr>Algerian</vt:lpstr>
      <vt:lpstr>arial</vt:lpstr>
      <vt:lpstr>arial</vt:lpstr>
      <vt:lpstr>Arial Black</vt:lpstr>
      <vt:lpstr>Calibri</vt:lpstr>
      <vt:lpstr>Franklin Gothic Book</vt:lpstr>
      <vt:lpstr>Franklin Gothic Heavy</vt:lpstr>
      <vt:lpstr>Wingdings</vt:lpstr>
      <vt:lpstr>Ofis Teması</vt:lpstr>
      <vt:lpstr>Özel Tasarım</vt:lpstr>
      <vt:lpstr>Office Theme</vt:lpstr>
      <vt:lpstr>1_Office Theme</vt:lpstr>
      <vt:lpstr>2_Office Theme</vt:lpstr>
      <vt:lpstr>MESLEKİ VE TEKNİK EĞİTİM KALİTESİNİN GELİŞTİRİLMESİNDE  ÖZ DEĞERLENDİRMENİN ROLÜ</vt:lpstr>
      <vt:lpstr>Türkiye’deki Mesleki ve Teknik Eğitimin Kalitesinin Geliştirilmesi İçin </vt:lpstr>
      <vt:lpstr>Öz Değerlendirme: Kavram</vt:lpstr>
      <vt:lpstr>Bunun Mesleki Eğitim Sistemi açısından anlamı nedir? </vt:lpstr>
      <vt:lpstr> Öz Değerlendirme İlkeleri Öz Değerlendirme NEDİR? </vt:lpstr>
      <vt:lpstr> Öz Değerlendirme İlkeleri Öz Değerlendirme NEDİR? </vt:lpstr>
      <vt:lpstr>Öz Değerlendirme İlkeleri Öz Değerlendirme NEDİR?</vt:lpstr>
      <vt:lpstr>Öz Değerlendirme İlkeleri Öz Değerlendirme NEDİR?</vt:lpstr>
      <vt:lpstr>Öz Değerlendirme İlkeleri Öz Değerlendirme NEDİR?</vt:lpstr>
      <vt:lpstr>Öz Değerlendirme İlkeleri Öz Değerlendirme NE DEĞİLDİR?</vt:lpstr>
      <vt:lpstr>Öz Değerlendirme İlkeleri Öz Değerlendirme NE DEĞİLDİR?</vt:lpstr>
      <vt:lpstr>Öz Değerlendirme İlkeleri Öz Değerlendirme NE DEĞİLDİR?</vt:lpstr>
      <vt:lpstr>Öz değerlendirme nedir?</vt:lpstr>
      <vt:lpstr>Öz değerlendirme nedir?</vt:lpstr>
      <vt:lpstr>Eğitimde Öz değerlendirme</vt:lpstr>
      <vt:lpstr>Eğitimde Öz değerlendirme</vt:lpstr>
      <vt:lpstr>Öz değerlendirmenin çerçevesi</vt:lpstr>
      <vt:lpstr>EQAVET GÖSTERGELERİ</vt:lpstr>
      <vt:lpstr>EQAVET GÖSTERGELERİ</vt:lpstr>
      <vt:lpstr>Öz Değerlendirme Çerçevesi</vt:lpstr>
      <vt:lpstr>Öz değerlendirme ve sürekli gelişim</vt:lpstr>
      <vt:lpstr>Öz değerlendirme neler sağlar?</vt:lpstr>
      <vt:lpstr>Öz değerlendirme neler sağlar?</vt:lpstr>
      <vt:lpstr>Öz değerlendirme neler sağlar?</vt:lpstr>
      <vt:lpstr>Öz değerlendirme neler sağlar?</vt:lpstr>
      <vt:lpstr>Öz değerlendirme neler sağlar?</vt:lpstr>
      <vt:lpstr>Öz Değerlendirmenin Faydaları</vt:lpstr>
      <vt:lpstr>Öz Değerlendirme ve Kalite Güvencesinin Faydaları</vt:lpstr>
      <vt:lpstr>Öğrenenlerin Faydaları</vt:lpstr>
      <vt:lpstr>İşverenlerin Faydaları</vt:lpstr>
      <vt:lpstr>Kamunun Faydaları</vt:lpstr>
      <vt:lpstr>MTE Kurumlarının Faydaları</vt:lpstr>
      <vt:lpstr>Öz Değerlendirme Uygulaması</vt:lpstr>
      <vt:lpstr>Öz Değerlendirme Uygulaması</vt:lpstr>
      <vt:lpstr>Öz değerlendirme</vt:lpstr>
      <vt:lpstr>MTE için Genel  Kalite Güvence Çerçevesi </vt:lpstr>
      <vt:lpstr>Akreditasyon</vt:lpstr>
      <vt:lpstr>Öz değerlendirme/kalite yönetim sistemi/ akreditasyon</vt:lpstr>
      <vt:lpstr>Eğitimde akreditasyon</vt:lpstr>
      <vt:lpstr>Eğitimde akreditasyon</vt:lpstr>
      <vt:lpstr>Eğitimde akreditasyon</vt:lpstr>
      <vt:lpstr>Eğitimde akreditasyon</vt:lpstr>
      <vt:lpstr>Akreditasyon Sürecinde  İzleme ve Değerlendirme</vt:lpstr>
      <vt:lpstr>Öz Değerlendirme ve Akreditasyon</vt:lpstr>
      <vt:lpstr>MTE kurumlarında öz değerlendirme ve akreditasyon süreçlerinin ilişkilendirilmesi….</vt:lpstr>
      <vt:lpstr>Sonuç olarak</vt:lpstr>
      <vt:lpstr>Sonuç olarak</vt:lpstr>
      <vt:lpstr>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 değerlendirme akreditasyon durumunu nasıl destekler?</dc:title>
  <dc:creator>yucesu</dc:creator>
  <cp:lastModifiedBy>s975</cp:lastModifiedBy>
  <cp:revision>229</cp:revision>
  <dcterms:created xsi:type="dcterms:W3CDTF">2013-08-30T19:09:26Z</dcterms:created>
  <dcterms:modified xsi:type="dcterms:W3CDTF">2017-04-10T05:56:25Z</dcterms:modified>
</cp:coreProperties>
</file>